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36"/>
  </p:notesMasterIdLst>
  <p:sldIdLst>
    <p:sldId id="258" r:id="rId2"/>
    <p:sldId id="260" r:id="rId3"/>
    <p:sldId id="261" r:id="rId4"/>
    <p:sldId id="262" r:id="rId5"/>
    <p:sldId id="264" r:id="rId6"/>
    <p:sldId id="265" r:id="rId7"/>
    <p:sldId id="266" r:id="rId8"/>
    <p:sldId id="277" r:id="rId9"/>
    <p:sldId id="278" r:id="rId10"/>
    <p:sldId id="267" r:id="rId11"/>
    <p:sldId id="271" r:id="rId12"/>
    <p:sldId id="272" r:id="rId13"/>
    <p:sldId id="268" r:id="rId14"/>
    <p:sldId id="270" r:id="rId15"/>
    <p:sldId id="273" r:id="rId16"/>
    <p:sldId id="274" r:id="rId17"/>
    <p:sldId id="275" r:id="rId18"/>
    <p:sldId id="276" r:id="rId19"/>
    <p:sldId id="279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1" r:id="rId30"/>
    <p:sldId id="292" r:id="rId31"/>
    <p:sldId id="293" r:id="rId32"/>
    <p:sldId id="294" r:id="rId33"/>
    <p:sldId id="295" r:id="rId34"/>
    <p:sldId id="296" r:id="rId35"/>
  </p:sldIdLst>
  <p:sldSz cx="9144000" cy="5143500" type="screen16x9"/>
  <p:notesSz cx="6858000" cy="9144000"/>
  <p:embeddedFontLst>
    <p:embeddedFont>
      <p:font typeface="Roboto Mono" panose="02000000000000000000" pitchFamily="2" charset="0"/>
      <p:regular r:id="rId37"/>
      <p:bold r:id="rId38"/>
      <p:italic r:id="rId39"/>
      <p:boldItalic r:id="rId40"/>
    </p:embeddedFont>
    <p:embeddedFont>
      <p:font typeface="Volkhov" panose="02000503000000020004" pitchFamily="2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69">
          <p15:clr>
            <a:srgbClr val="A4A3A4"/>
          </p15:clr>
        </p15:guide>
        <p15:guide id="2" pos="2880">
          <p15:clr>
            <a:srgbClr val="A4A3A4"/>
          </p15:clr>
        </p15:guide>
        <p15:guide id="3" pos="576">
          <p15:clr>
            <a:srgbClr val="9AA0A6"/>
          </p15:clr>
        </p15:guide>
        <p15:guide id="4" pos="5184">
          <p15:clr>
            <a:srgbClr val="9AA0A6"/>
          </p15:clr>
        </p15:guide>
        <p15:guide id="5" orient="horz" pos="1716">
          <p15:clr>
            <a:srgbClr val="9AA0A6"/>
          </p15:clr>
        </p15:guide>
        <p15:guide id="6" orient="horz" pos="2771">
          <p15:clr>
            <a:srgbClr val="9AA0A6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5" roundtripDataSignature="AMtx7mjVEutm0MKoGVkYy2aZ/YXLDTG8z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FFF1"/>
    <a:srgbClr val="1BD1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99"/>
    <p:restoredTop sz="94686"/>
  </p:normalViewPr>
  <p:slideViewPr>
    <p:cSldViewPr snapToGrid="0">
      <p:cViewPr varScale="1">
        <p:scale>
          <a:sx n="97" d="100"/>
          <a:sy n="97" d="100"/>
        </p:scale>
        <p:origin x="200" y="616"/>
      </p:cViewPr>
      <p:guideLst>
        <p:guide orient="horz" pos="469"/>
        <p:guide pos="2880"/>
        <p:guide pos="576"/>
        <p:guide pos="5184"/>
        <p:guide orient="horz" pos="1716"/>
        <p:guide orient="horz" pos="277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61095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25172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60431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1726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84678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3086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29270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6203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19527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6640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00495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96639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48285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42754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83196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74194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38074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657629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836444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016199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25423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853060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627704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086933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186005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555820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2113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829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51886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82203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52579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05547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80e2ae2f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gb80e2ae2f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6327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10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5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15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6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17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8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2.png"/><Relationship Id="rId9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What if there are multiple plausible models of behavior?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sp>
        <p:nvSpPr>
          <p:cNvPr id="71" name="Google Shape;71;gb80e2ae2f7_1_19"/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  <p:sp>
        <p:nvSpPr>
          <p:cNvPr id="73" name="Google Shape;73;gb80e2ae2f7_1_19"/>
          <p:cNvSpPr txBox="1"/>
          <p:nvPr/>
        </p:nvSpPr>
        <p:spPr>
          <a:xfrm>
            <a:off x="817777" y="1865874"/>
            <a:ext cx="6951300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r>
              <a:rPr lang="en-US" sz="1800" b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Typically, more than one hypothesis about behavior can be formalized algorithmically</a:t>
            </a:r>
            <a:endParaRPr lang="en-US" sz="1800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Are our models ‘recoverable’?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73;gb80e2ae2f7_1_19">
            <a:extLst>
              <a:ext uri="{FF2B5EF4-FFF2-40B4-BE49-F238E27FC236}">
                <a16:creationId xmlns:a16="http://schemas.microsoft.com/office/drawing/2014/main" id="{0AF21F14-2F16-9347-8BEF-C2ABCE287252}"/>
              </a:ext>
            </a:extLst>
          </p:cNvPr>
          <p:cNvSpPr txBox="1"/>
          <p:nvPr/>
        </p:nvSpPr>
        <p:spPr>
          <a:xfrm>
            <a:off x="763699" y="1341571"/>
            <a:ext cx="6951300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r>
              <a:rPr lang="en-US" sz="1800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Critical to ensure that different models are actually distinguishable from one another, given the task design.</a:t>
            </a:r>
          </a:p>
        </p:txBody>
      </p:sp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366BCA45-8606-2F47-84B7-99139FB9EC77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8264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Are our models ‘recoverable’?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73;gb80e2ae2f7_1_19">
            <a:extLst>
              <a:ext uri="{FF2B5EF4-FFF2-40B4-BE49-F238E27FC236}">
                <a16:creationId xmlns:a16="http://schemas.microsoft.com/office/drawing/2014/main" id="{0AF21F14-2F16-9347-8BEF-C2ABCE287252}"/>
              </a:ext>
            </a:extLst>
          </p:cNvPr>
          <p:cNvSpPr txBox="1"/>
          <p:nvPr/>
        </p:nvSpPr>
        <p:spPr>
          <a:xfrm>
            <a:off x="763699" y="1341571"/>
            <a:ext cx="6951300" cy="1777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r>
              <a:rPr lang="en-US" sz="1800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Critical to ensure that different models are actually distinguishable from one another, given the task design.</a:t>
            </a: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dirty="0">
              <a:solidFill>
                <a:srgbClr val="B0FEF1"/>
              </a:solidFill>
              <a:latin typeface="Volkhov"/>
              <a:ea typeface="Volkhov"/>
              <a:cs typeface="Volkhov"/>
              <a:sym typeface="Volkhov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r>
              <a:rPr lang="en-US" sz="1800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Extreme example:</a:t>
            </a:r>
          </a:p>
          <a:p>
            <a:pPr marL="457200" lvl="1" indent="-323850">
              <a:lnSpc>
                <a:spcPct val="115000"/>
              </a:lnSpc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dirty="0">
              <a:solidFill>
                <a:srgbClr val="B0FEF1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sp>
        <p:nvSpPr>
          <p:cNvPr id="12" name="Google Shape;73;gb80e2ae2f7_1_19">
            <a:extLst>
              <a:ext uri="{FF2B5EF4-FFF2-40B4-BE49-F238E27FC236}">
                <a16:creationId xmlns:a16="http://schemas.microsoft.com/office/drawing/2014/main" id="{97AB0D74-063D-2842-ABFA-EC8C9163A7FC}"/>
              </a:ext>
            </a:extLst>
          </p:cNvPr>
          <p:cNvSpPr txBox="1"/>
          <p:nvPr/>
        </p:nvSpPr>
        <p:spPr>
          <a:xfrm>
            <a:off x="1767727" y="2708867"/>
            <a:ext cx="6951300" cy="1777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1">
              <a:lnSpc>
                <a:spcPct val="115000"/>
              </a:lnSpc>
              <a:buClr>
                <a:srgbClr val="1FD0B3"/>
              </a:buClr>
              <a:buSzPts val="1500"/>
            </a:pPr>
            <a:r>
              <a:rPr lang="en-US" sz="1800" dirty="0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rPr>
              <a:t>Imagine a task that involves 3 trials. </a:t>
            </a:r>
          </a:p>
          <a:p>
            <a:pPr marL="133350" lvl="1">
              <a:lnSpc>
                <a:spcPct val="115000"/>
              </a:lnSpc>
              <a:buClr>
                <a:srgbClr val="1FD0B3"/>
              </a:buClr>
              <a:buSzPts val="1500"/>
            </a:pPr>
            <a:endParaRPr lang="en-US" sz="1800" dirty="0">
              <a:solidFill>
                <a:srgbClr val="1BD1B3"/>
              </a:solidFill>
              <a:latin typeface="Volkhov"/>
              <a:ea typeface="Volkhov"/>
              <a:cs typeface="Volkhov"/>
              <a:sym typeface="Volkhov"/>
            </a:endParaRPr>
          </a:p>
          <a:p>
            <a:pPr marL="133350" lvl="1">
              <a:lnSpc>
                <a:spcPct val="115000"/>
              </a:lnSpc>
              <a:buClr>
                <a:srgbClr val="1FD0B3"/>
              </a:buClr>
              <a:buSzPts val="1500"/>
            </a:pPr>
            <a:r>
              <a:rPr lang="en-US" sz="1800" dirty="0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rPr>
              <a:t>Can quantitatively assess model fit, but it’s unlikely you will really be able to learn anything about the cognitive processes behind a participant’s choices.</a:t>
            </a:r>
          </a:p>
        </p:txBody>
      </p:sp>
      <p:sp>
        <p:nvSpPr>
          <p:cNvPr id="13" name="Google Shape;71;gb80e2ae2f7_1_19">
            <a:extLst>
              <a:ext uri="{FF2B5EF4-FFF2-40B4-BE49-F238E27FC236}">
                <a16:creationId xmlns:a16="http://schemas.microsoft.com/office/drawing/2014/main" id="{3756208E-344B-C745-B16E-18D4F614B3EF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6999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How do we know whether our model-fitting results reflect reality?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73;gb80e2ae2f7_1_19">
            <a:extLst>
              <a:ext uri="{FF2B5EF4-FFF2-40B4-BE49-F238E27FC236}">
                <a16:creationId xmlns:a16="http://schemas.microsoft.com/office/drawing/2014/main" id="{0AF21F14-2F16-9347-8BEF-C2ABCE287252}"/>
              </a:ext>
            </a:extLst>
          </p:cNvPr>
          <p:cNvSpPr txBox="1"/>
          <p:nvPr/>
        </p:nvSpPr>
        <p:spPr>
          <a:xfrm>
            <a:off x="726975" y="1806171"/>
            <a:ext cx="6951300" cy="2414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r>
              <a:rPr lang="en-US" sz="1800" b="1" i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Problem: </a:t>
            </a:r>
            <a:r>
              <a:rPr lang="en-US" sz="1800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No way to know the ‘true’ algorithm a participant used to make choices.</a:t>
            </a: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dirty="0">
              <a:solidFill>
                <a:srgbClr val="B0FEF1"/>
              </a:solidFill>
              <a:latin typeface="Volkhov"/>
              <a:ea typeface="Volkhov"/>
              <a:cs typeface="Volkhov"/>
              <a:sym typeface="Volkhov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r>
              <a:rPr lang="en-US" sz="1800" i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Solution: </a:t>
            </a:r>
            <a:r>
              <a:rPr lang="en-US" sz="1800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Simulate fake participants so that we </a:t>
            </a:r>
            <a:r>
              <a:rPr lang="en-US" sz="1800" b="1" i="1" dirty="0">
                <a:solidFill>
                  <a:schemeClr val="accent5"/>
                </a:solidFill>
                <a:latin typeface="Volkhov"/>
                <a:ea typeface="Volkhov"/>
                <a:cs typeface="Volkhov"/>
                <a:sym typeface="Volkhov"/>
              </a:rPr>
              <a:t>know</a:t>
            </a:r>
            <a:r>
              <a:rPr lang="en-US" sz="1800" b="1" dirty="0">
                <a:solidFill>
                  <a:schemeClr val="accent5"/>
                </a:solidFill>
                <a:latin typeface="Volkhov"/>
                <a:ea typeface="Volkhov"/>
                <a:cs typeface="Volkhov"/>
                <a:sym typeface="Volkhov"/>
              </a:rPr>
              <a:t> </a:t>
            </a:r>
            <a:r>
              <a:rPr lang="en-US" sz="1800" dirty="0">
                <a:solidFill>
                  <a:srgbClr val="AFFFF1"/>
                </a:solidFill>
                <a:latin typeface="Volkhov"/>
                <a:ea typeface="Volkhov"/>
                <a:cs typeface="Volkhov"/>
                <a:sym typeface="Volkhov"/>
              </a:rPr>
              <a:t>the algorithm that generated the choice data.</a:t>
            </a: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dirty="0">
              <a:solidFill>
                <a:srgbClr val="B0FEF1"/>
              </a:solidFill>
              <a:latin typeface="Volkhov"/>
              <a:ea typeface="Volkhov"/>
              <a:cs typeface="Volkhov"/>
              <a:sym typeface="Volkhov"/>
            </a:endParaRPr>
          </a:p>
          <a:p>
            <a:pPr marL="457200" lvl="1" indent="-323850">
              <a:lnSpc>
                <a:spcPct val="115000"/>
              </a:lnSpc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dirty="0">
              <a:solidFill>
                <a:srgbClr val="B0FEF1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EEE18083-8113-F946-B61F-65BCDA8BB42C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826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Model recoverability analyses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73;gb80e2ae2f7_1_19">
            <a:extLst>
              <a:ext uri="{FF2B5EF4-FFF2-40B4-BE49-F238E27FC236}">
                <a16:creationId xmlns:a16="http://schemas.microsoft.com/office/drawing/2014/main" id="{21B20570-9EA9-C545-8BAF-69A80A6F8D9E}"/>
              </a:ext>
            </a:extLst>
          </p:cNvPr>
          <p:cNvSpPr txBox="1"/>
          <p:nvPr/>
        </p:nvSpPr>
        <p:spPr>
          <a:xfrm>
            <a:off x="763699" y="1236850"/>
            <a:ext cx="6951300" cy="2414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</a:pPr>
            <a:r>
              <a:rPr lang="en-US" sz="1800" b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Steps:</a:t>
            </a:r>
          </a:p>
          <a:p>
            <a:pPr marL="476250" lvl="1" indent="-342900">
              <a:lnSpc>
                <a:spcPct val="115000"/>
              </a:lnSpc>
              <a:buClr>
                <a:srgbClr val="1FD0B3"/>
              </a:buClr>
              <a:buSzPts val="1500"/>
              <a:buFont typeface="+mj-lt"/>
              <a:buAutoNum type="arabicPeriod"/>
            </a:pPr>
            <a:r>
              <a:rPr lang="en-US" sz="1800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Simulate data from all models.</a:t>
            </a:r>
          </a:p>
          <a:p>
            <a:pPr marL="476250" lvl="1" indent="-342900">
              <a:lnSpc>
                <a:spcPct val="115000"/>
              </a:lnSpc>
              <a:buClr>
                <a:srgbClr val="1FD0B3"/>
              </a:buClr>
              <a:buSzPts val="1500"/>
              <a:buFont typeface="+mj-lt"/>
              <a:buAutoNum type="arabicPeriod"/>
            </a:pPr>
            <a:r>
              <a:rPr lang="en-US" sz="1800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Fit models to all simulated datasets.</a:t>
            </a:r>
          </a:p>
          <a:p>
            <a:pPr marL="476250" lvl="1" indent="-342900">
              <a:lnSpc>
                <a:spcPct val="115000"/>
              </a:lnSpc>
              <a:buClr>
                <a:srgbClr val="1FD0B3"/>
              </a:buClr>
              <a:buSzPts val="1500"/>
              <a:buFont typeface="+mj-lt"/>
              <a:buAutoNum type="arabicPeriod"/>
            </a:pPr>
            <a:r>
              <a:rPr lang="en-US" sz="1800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Determine which model best fits each data set.</a:t>
            </a:r>
          </a:p>
          <a:p>
            <a:pPr marL="476250" lvl="1" indent="-342900">
              <a:lnSpc>
                <a:spcPct val="115000"/>
              </a:lnSpc>
              <a:buClr>
                <a:srgbClr val="1FD0B3"/>
              </a:buClr>
              <a:buSzPts val="1500"/>
              <a:buFont typeface="+mj-lt"/>
              <a:buAutoNum type="arabicPeriod"/>
            </a:pPr>
            <a:r>
              <a:rPr lang="en-US" sz="1800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Determine the proportion of datasets for which the ‘recovered’ model matches the ‘ground truth’ model.</a:t>
            </a: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b="1" dirty="0">
              <a:solidFill>
                <a:srgbClr val="B0FEF1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DDCB8C31-6B73-DD49-9248-A55B2C24EF43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074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Model recoverability analyses: Confusion matrices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71;gb80e2ae2f7_1_19">
            <a:extLst>
              <a:ext uri="{FF2B5EF4-FFF2-40B4-BE49-F238E27FC236}">
                <a16:creationId xmlns:a16="http://schemas.microsoft.com/office/drawing/2014/main" id="{00944F1C-ECDB-054E-B294-C95F196E3D7B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9AB5CB-C9F7-E044-B21F-6B4D5089BC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80901" y="1657031"/>
            <a:ext cx="4349951" cy="326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5662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Task optimization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73;gb80e2ae2f7_1_19">
            <a:extLst>
              <a:ext uri="{FF2B5EF4-FFF2-40B4-BE49-F238E27FC236}">
                <a16:creationId xmlns:a16="http://schemas.microsoft.com/office/drawing/2014/main" id="{01DEBCD2-A978-9D42-8564-EA320B23D8E9}"/>
              </a:ext>
            </a:extLst>
          </p:cNvPr>
          <p:cNvSpPr txBox="1"/>
          <p:nvPr/>
        </p:nvSpPr>
        <p:spPr>
          <a:xfrm>
            <a:off x="763699" y="1097292"/>
            <a:ext cx="69513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</a:pPr>
            <a:r>
              <a:rPr lang="en-US" sz="1800" i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What if model recoverability is poor?</a:t>
            </a:r>
          </a:p>
        </p:txBody>
      </p:sp>
      <p:sp>
        <p:nvSpPr>
          <p:cNvPr id="13" name="Google Shape;73;gb80e2ae2f7_1_19">
            <a:extLst>
              <a:ext uri="{FF2B5EF4-FFF2-40B4-BE49-F238E27FC236}">
                <a16:creationId xmlns:a16="http://schemas.microsoft.com/office/drawing/2014/main" id="{2443A9D2-59DD-2C4E-BC1C-B07CE8AD35F6}"/>
              </a:ext>
            </a:extLst>
          </p:cNvPr>
          <p:cNvSpPr txBox="1"/>
          <p:nvPr/>
        </p:nvSpPr>
        <p:spPr>
          <a:xfrm>
            <a:off x="634509" y="1753195"/>
            <a:ext cx="6951300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r>
              <a:rPr lang="en-US" sz="1800" b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Change aspects of task design to improve it.</a:t>
            </a: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b="1" dirty="0">
              <a:solidFill>
                <a:srgbClr val="B0FEF1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B0E95B4E-0368-7B47-BEC3-32EF48976C1D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2415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Task optimization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73;gb80e2ae2f7_1_19">
            <a:extLst>
              <a:ext uri="{FF2B5EF4-FFF2-40B4-BE49-F238E27FC236}">
                <a16:creationId xmlns:a16="http://schemas.microsoft.com/office/drawing/2014/main" id="{01DEBCD2-A978-9D42-8564-EA320B23D8E9}"/>
              </a:ext>
            </a:extLst>
          </p:cNvPr>
          <p:cNvSpPr txBox="1"/>
          <p:nvPr/>
        </p:nvSpPr>
        <p:spPr>
          <a:xfrm>
            <a:off x="763699" y="1097292"/>
            <a:ext cx="69513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</a:pPr>
            <a:r>
              <a:rPr lang="en-US" sz="1800" i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What if model recoverability is poor?</a:t>
            </a:r>
          </a:p>
        </p:txBody>
      </p:sp>
      <p:sp>
        <p:nvSpPr>
          <p:cNvPr id="13" name="Google Shape;73;gb80e2ae2f7_1_19">
            <a:extLst>
              <a:ext uri="{FF2B5EF4-FFF2-40B4-BE49-F238E27FC236}">
                <a16:creationId xmlns:a16="http://schemas.microsoft.com/office/drawing/2014/main" id="{2443A9D2-59DD-2C4E-BC1C-B07CE8AD35F6}"/>
              </a:ext>
            </a:extLst>
          </p:cNvPr>
          <p:cNvSpPr txBox="1"/>
          <p:nvPr/>
        </p:nvSpPr>
        <p:spPr>
          <a:xfrm>
            <a:off x="634509" y="1753195"/>
            <a:ext cx="6951300" cy="1777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r>
              <a:rPr lang="en-US" sz="1800" b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Change aspects of task design to improve it.</a:t>
            </a: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b="1" dirty="0">
              <a:solidFill>
                <a:srgbClr val="B0FEF1"/>
              </a:solidFill>
              <a:latin typeface="Volkhov"/>
              <a:ea typeface="Volkhov"/>
              <a:cs typeface="Volkhov"/>
              <a:sym typeface="Volkhov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r>
              <a:rPr lang="en-US" sz="1800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Examples: Number of trials, number of stimuli, changes in reward probabilities, etc. </a:t>
            </a:r>
            <a:endParaRPr lang="en-US" sz="1800" b="1" dirty="0">
              <a:solidFill>
                <a:srgbClr val="B0FEF1"/>
              </a:solidFill>
              <a:latin typeface="Volkhov"/>
              <a:ea typeface="Volkhov"/>
              <a:cs typeface="Volkhov"/>
              <a:sym typeface="Volkhov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b="1" dirty="0">
              <a:solidFill>
                <a:srgbClr val="B0FEF1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CA09BAB7-111A-2C4A-A9AF-0BA84D927075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91175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Task optimization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73;gb80e2ae2f7_1_19">
            <a:extLst>
              <a:ext uri="{FF2B5EF4-FFF2-40B4-BE49-F238E27FC236}">
                <a16:creationId xmlns:a16="http://schemas.microsoft.com/office/drawing/2014/main" id="{01DEBCD2-A978-9D42-8564-EA320B23D8E9}"/>
              </a:ext>
            </a:extLst>
          </p:cNvPr>
          <p:cNvSpPr txBox="1"/>
          <p:nvPr/>
        </p:nvSpPr>
        <p:spPr>
          <a:xfrm>
            <a:off x="763699" y="1097292"/>
            <a:ext cx="69513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</a:pPr>
            <a:r>
              <a:rPr lang="en-US" sz="1800" i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What if model recoverability is poor?</a:t>
            </a:r>
          </a:p>
        </p:txBody>
      </p:sp>
      <p:sp>
        <p:nvSpPr>
          <p:cNvPr id="13" name="Google Shape;73;gb80e2ae2f7_1_19">
            <a:extLst>
              <a:ext uri="{FF2B5EF4-FFF2-40B4-BE49-F238E27FC236}">
                <a16:creationId xmlns:a16="http://schemas.microsoft.com/office/drawing/2014/main" id="{2443A9D2-59DD-2C4E-BC1C-B07CE8AD35F6}"/>
              </a:ext>
            </a:extLst>
          </p:cNvPr>
          <p:cNvSpPr txBox="1"/>
          <p:nvPr/>
        </p:nvSpPr>
        <p:spPr>
          <a:xfrm>
            <a:off x="634509" y="1753195"/>
            <a:ext cx="6951300" cy="2414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r>
              <a:rPr lang="en-US" sz="1800" b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Change aspects of task design to improve it.</a:t>
            </a: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b="1" dirty="0">
              <a:solidFill>
                <a:srgbClr val="B0FEF1"/>
              </a:solidFill>
              <a:latin typeface="Volkhov"/>
              <a:ea typeface="Volkhov"/>
              <a:cs typeface="Volkhov"/>
              <a:sym typeface="Volkhov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r>
              <a:rPr lang="en-US" sz="1800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Examples: Number of trials, number of stimuli, changes in reward probabilities, etc. </a:t>
            </a: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b="1" dirty="0">
              <a:solidFill>
                <a:srgbClr val="B0FEF1"/>
              </a:solidFill>
              <a:latin typeface="Volkhov"/>
              <a:ea typeface="Volkhov"/>
              <a:cs typeface="Volkhov"/>
              <a:sym typeface="Volkhov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r>
              <a:rPr lang="en-US" sz="1800" b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Repeat.</a:t>
            </a: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b="1" dirty="0">
              <a:solidFill>
                <a:srgbClr val="B0FEF1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74495414-5B5A-8A4A-B0D3-7D8266880A7F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93982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Comparing task versions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73;gb80e2ae2f7_1_19">
            <a:extLst>
              <a:ext uri="{FF2B5EF4-FFF2-40B4-BE49-F238E27FC236}">
                <a16:creationId xmlns:a16="http://schemas.microsoft.com/office/drawing/2014/main" id="{01DEBCD2-A978-9D42-8564-EA320B23D8E9}"/>
              </a:ext>
            </a:extLst>
          </p:cNvPr>
          <p:cNvSpPr txBox="1"/>
          <p:nvPr/>
        </p:nvSpPr>
        <p:spPr>
          <a:xfrm>
            <a:off x="547983" y="1249122"/>
            <a:ext cx="125431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</a:pPr>
            <a:r>
              <a:rPr lang="en-US" sz="1800" i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20 trials</a:t>
            </a:r>
          </a:p>
        </p:txBody>
      </p:sp>
      <p:sp>
        <p:nvSpPr>
          <p:cNvPr id="14" name="Google Shape;73;gb80e2ae2f7_1_19">
            <a:extLst>
              <a:ext uri="{FF2B5EF4-FFF2-40B4-BE49-F238E27FC236}">
                <a16:creationId xmlns:a16="http://schemas.microsoft.com/office/drawing/2014/main" id="{83FF6ABF-9B23-1C40-B5A8-7726A8EFA464}"/>
              </a:ext>
            </a:extLst>
          </p:cNvPr>
          <p:cNvSpPr txBox="1"/>
          <p:nvPr/>
        </p:nvSpPr>
        <p:spPr>
          <a:xfrm>
            <a:off x="7059158" y="1320300"/>
            <a:ext cx="1290492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</a:pPr>
            <a:r>
              <a:rPr lang="en-US" sz="1800" i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150 trials</a:t>
            </a:r>
          </a:p>
        </p:txBody>
      </p:sp>
      <p:sp>
        <p:nvSpPr>
          <p:cNvPr id="16" name="Google Shape;71;gb80e2ae2f7_1_19">
            <a:extLst>
              <a:ext uri="{FF2B5EF4-FFF2-40B4-BE49-F238E27FC236}">
                <a16:creationId xmlns:a16="http://schemas.microsoft.com/office/drawing/2014/main" id="{9167BF32-3943-7D44-A29A-34D6F580C6BC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4E582A5-17C5-454D-A8BF-EEB5ED3721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9170" y="1881037"/>
            <a:ext cx="3535680" cy="265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8825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Comparing task versions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73;gb80e2ae2f7_1_19">
            <a:extLst>
              <a:ext uri="{FF2B5EF4-FFF2-40B4-BE49-F238E27FC236}">
                <a16:creationId xmlns:a16="http://schemas.microsoft.com/office/drawing/2014/main" id="{01DEBCD2-A978-9D42-8564-EA320B23D8E9}"/>
              </a:ext>
            </a:extLst>
          </p:cNvPr>
          <p:cNvSpPr txBox="1"/>
          <p:nvPr/>
        </p:nvSpPr>
        <p:spPr>
          <a:xfrm>
            <a:off x="547983" y="1249122"/>
            <a:ext cx="1254313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</a:pPr>
            <a:r>
              <a:rPr lang="en-US" sz="1800" i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20 trials</a:t>
            </a:r>
          </a:p>
        </p:txBody>
      </p:sp>
      <p:sp>
        <p:nvSpPr>
          <p:cNvPr id="14" name="Google Shape;73;gb80e2ae2f7_1_19">
            <a:extLst>
              <a:ext uri="{FF2B5EF4-FFF2-40B4-BE49-F238E27FC236}">
                <a16:creationId xmlns:a16="http://schemas.microsoft.com/office/drawing/2014/main" id="{83FF6ABF-9B23-1C40-B5A8-7726A8EFA464}"/>
              </a:ext>
            </a:extLst>
          </p:cNvPr>
          <p:cNvSpPr txBox="1"/>
          <p:nvPr/>
        </p:nvSpPr>
        <p:spPr>
          <a:xfrm>
            <a:off x="7059158" y="1320300"/>
            <a:ext cx="1290492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</a:pPr>
            <a:r>
              <a:rPr lang="en-US" sz="1800" i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150 trials</a:t>
            </a:r>
          </a:p>
        </p:txBody>
      </p:sp>
      <p:sp>
        <p:nvSpPr>
          <p:cNvPr id="13" name="Google Shape;71;gb80e2ae2f7_1_19">
            <a:extLst>
              <a:ext uri="{FF2B5EF4-FFF2-40B4-BE49-F238E27FC236}">
                <a16:creationId xmlns:a16="http://schemas.microsoft.com/office/drawing/2014/main" id="{F4CC30C8-99E5-A546-B22F-6F7D46DF78CF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2C5953-3B11-A244-8D16-203C44E946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9170" y="1881037"/>
            <a:ext cx="3535680" cy="265176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CC954C2-4A72-1748-9F00-BEC3D5694A9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13970" y="1885991"/>
            <a:ext cx="3535680" cy="265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586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What if there are multiple plausible models of</a:t>
            </a:r>
            <a:r>
              <a:rPr lang="en" sz="2500" b="1" dirty="0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rPr>
              <a:t> behavior</a:t>
            </a: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?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sp>
        <p:nvSpPr>
          <p:cNvPr id="73" name="Google Shape;73;gb80e2ae2f7_1_19"/>
          <p:cNvSpPr txBox="1"/>
          <p:nvPr/>
        </p:nvSpPr>
        <p:spPr>
          <a:xfrm>
            <a:off x="817777" y="1865874"/>
            <a:ext cx="6951300" cy="1777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r>
              <a:rPr lang="en-US" sz="1800" b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Typically, more than one hypothesis about behavior can be formalized algorithmically</a:t>
            </a: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b="1" dirty="0">
              <a:solidFill>
                <a:srgbClr val="B0FEF1"/>
              </a:solidFill>
              <a:latin typeface="Volkhov"/>
              <a:ea typeface="Volkhov"/>
              <a:cs typeface="Volkhov"/>
              <a:sym typeface="Volkhov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r>
              <a:rPr lang="en-US" sz="1800" b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For example, with task described earlier:</a:t>
            </a: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b="1" dirty="0">
              <a:solidFill>
                <a:srgbClr val="B0FEF1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73;gb80e2ae2f7_1_19">
            <a:extLst>
              <a:ext uri="{FF2B5EF4-FFF2-40B4-BE49-F238E27FC236}">
                <a16:creationId xmlns:a16="http://schemas.microsoft.com/office/drawing/2014/main" id="{25E42B5E-2317-9648-A78E-82B41D540B2D}"/>
              </a:ext>
            </a:extLst>
          </p:cNvPr>
          <p:cNvSpPr txBox="1"/>
          <p:nvPr/>
        </p:nvSpPr>
        <p:spPr>
          <a:xfrm>
            <a:off x="3024288" y="3222845"/>
            <a:ext cx="3654418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</a:pPr>
            <a:r>
              <a:rPr lang="en-US" sz="1800" dirty="0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rPr>
              <a:t>1. One learning-rate model</a:t>
            </a:r>
          </a:p>
        </p:txBody>
      </p:sp>
      <p:sp>
        <p:nvSpPr>
          <p:cNvPr id="11" name="Google Shape;73;gb80e2ae2f7_1_19">
            <a:extLst>
              <a:ext uri="{FF2B5EF4-FFF2-40B4-BE49-F238E27FC236}">
                <a16:creationId xmlns:a16="http://schemas.microsoft.com/office/drawing/2014/main" id="{FE3B5781-15AA-B94F-93B1-3909B296E77D}"/>
              </a:ext>
            </a:extLst>
          </p:cNvPr>
          <p:cNvSpPr txBox="1"/>
          <p:nvPr/>
        </p:nvSpPr>
        <p:spPr>
          <a:xfrm>
            <a:off x="3024288" y="3680563"/>
            <a:ext cx="3654418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</a:pPr>
            <a:r>
              <a:rPr lang="en-US" sz="1800" dirty="0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rPr>
              <a:t>2. Two learning-rate model</a:t>
            </a:r>
          </a:p>
        </p:txBody>
      </p:sp>
      <p:sp>
        <p:nvSpPr>
          <p:cNvPr id="13" name="Google Shape;73;gb80e2ae2f7_1_19">
            <a:extLst>
              <a:ext uri="{FF2B5EF4-FFF2-40B4-BE49-F238E27FC236}">
                <a16:creationId xmlns:a16="http://schemas.microsoft.com/office/drawing/2014/main" id="{924A829B-52D0-1F4B-9E16-84A9A2D4119B}"/>
              </a:ext>
            </a:extLst>
          </p:cNvPr>
          <p:cNvSpPr txBox="1"/>
          <p:nvPr/>
        </p:nvSpPr>
        <p:spPr>
          <a:xfrm>
            <a:off x="3024288" y="4162791"/>
            <a:ext cx="3654418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</a:pPr>
            <a:r>
              <a:rPr lang="en-US" sz="1800" dirty="0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rPr>
              <a:t>3. Null model</a:t>
            </a:r>
          </a:p>
        </p:txBody>
      </p:sp>
      <p:sp>
        <p:nvSpPr>
          <p:cNvPr id="14" name="Google Shape;71;gb80e2ae2f7_1_19">
            <a:extLst>
              <a:ext uri="{FF2B5EF4-FFF2-40B4-BE49-F238E27FC236}">
                <a16:creationId xmlns:a16="http://schemas.microsoft.com/office/drawing/2014/main" id="{5F8E5B40-70E0-1A42-8F89-E9CD73D7C13D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5295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Parameter recovery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73;gb80e2ae2f7_1_19">
            <a:extLst>
              <a:ext uri="{FF2B5EF4-FFF2-40B4-BE49-F238E27FC236}">
                <a16:creationId xmlns:a16="http://schemas.microsoft.com/office/drawing/2014/main" id="{01DEBCD2-A978-9D42-8564-EA320B23D8E9}"/>
              </a:ext>
            </a:extLst>
          </p:cNvPr>
          <p:cNvSpPr txBox="1"/>
          <p:nvPr/>
        </p:nvSpPr>
        <p:spPr>
          <a:xfrm>
            <a:off x="763699" y="1097292"/>
            <a:ext cx="6951300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</a:pPr>
            <a:r>
              <a:rPr lang="en-US" sz="1800" i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How reliable are model parameters?</a:t>
            </a:r>
          </a:p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</a:pPr>
            <a:r>
              <a:rPr lang="en-US" sz="1800" i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How do parameters change relative to one another?</a:t>
            </a:r>
          </a:p>
        </p:txBody>
      </p:sp>
      <p:sp>
        <p:nvSpPr>
          <p:cNvPr id="13" name="Google Shape;73;gb80e2ae2f7_1_19">
            <a:extLst>
              <a:ext uri="{FF2B5EF4-FFF2-40B4-BE49-F238E27FC236}">
                <a16:creationId xmlns:a16="http://schemas.microsoft.com/office/drawing/2014/main" id="{2443A9D2-59DD-2C4E-BC1C-B07CE8AD35F6}"/>
              </a:ext>
            </a:extLst>
          </p:cNvPr>
          <p:cNvSpPr txBox="1"/>
          <p:nvPr/>
        </p:nvSpPr>
        <p:spPr>
          <a:xfrm>
            <a:off x="634509" y="2132207"/>
            <a:ext cx="6951300" cy="1458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r>
              <a:rPr lang="en-US" sz="1800" b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We need to perform parameter recovery checks.</a:t>
            </a: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r>
              <a:rPr lang="en-US" sz="1800" b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For example, with current task and 1 LR model:</a:t>
            </a:r>
          </a:p>
          <a:p>
            <a:pPr marL="457200" lvl="1" indent="-323850">
              <a:lnSpc>
                <a:spcPct val="115000"/>
              </a:lnSpc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b="1" dirty="0">
              <a:solidFill>
                <a:srgbClr val="B0FEF1"/>
              </a:solidFill>
              <a:latin typeface="Volkhov"/>
              <a:ea typeface="Volkhov"/>
              <a:cs typeface="Volkhov"/>
              <a:sym typeface="Volkhov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b="1" dirty="0">
              <a:solidFill>
                <a:srgbClr val="B0FEF1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74495414-5B5A-8A4A-B0D3-7D8266880A7F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  <p:sp>
        <p:nvSpPr>
          <p:cNvPr id="14" name="Google Shape;73;gb80e2ae2f7_1_19">
            <a:extLst>
              <a:ext uri="{FF2B5EF4-FFF2-40B4-BE49-F238E27FC236}">
                <a16:creationId xmlns:a16="http://schemas.microsoft.com/office/drawing/2014/main" id="{5B6F9282-52A2-AC4B-B613-264455CDCCAB}"/>
              </a:ext>
            </a:extLst>
          </p:cNvPr>
          <p:cNvSpPr txBox="1"/>
          <p:nvPr/>
        </p:nvSpPr>
        <p:spPr>
          <a:xfrm>
            <a:off x="2706233" y="3020659"/>
            <a:ext cx="5162649" cy="8105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lnSpc>
                <a:spcPct val="115000"/>
              </a:lnSpc>
              <a:buSzPct val="100000"/>
              <a:defRPr sz="1800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lang="en-US" dirty="0"/>
              <a:t>     </a:t>
            </a:r>
            <a:r>
              <a:rPr dirty="0"/>
              <a:t>Recover </a:t>
            </a:r>
            <a:r>
              <a:rPr dirty="0" err="1"/>
              <a:t>softmax</a:t>
            </a:r>
            <a:r>
              <a:rPr dirty="0"/>
              <a:t> decision temperature</a:t>
            </a:r>
          </a:p>
          <a:p>
            <a:pPr marL="240631" indent="-240631">
              <a:lnSpc>
                <a:spcPct val="115000"/>
              </a:lnSpc>
              <a:buSzPct val="100000"/>
              <a:buAutoNum type="arabicPeriod"/>
              <a:defRPr sz="1800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dirty="0"/>
              <a:t>Recover learning rates</a:t>
            </a:r>
          </a:p>
        </p:txBody>
      </p:sp>
    </p:spTree>
    <p:extLst>
      <p:ext uri="{BB962C8B-B14F-4D97-AF65-F5344CB8AC3E}">
        <p14:creationId xmlns:p14="http://schemas.microsoft.com/office/powerpoint/2010/main" val="33418969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Parameter recovery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74495414-5B5A-8A4A-B0D3-7D8266880A7F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  <p:sp>
        <p:nvSpPr>
          <p:cNvPr id="15" name="Google Shape;73;gb80e2ae2f7_1_19">
            <a:extLst>
              <a:ext uri="{FF2B5EF4-FFF2-40B4-BE49-F238E27FC236}">
                <a16:creationId xmlns:a16="http://schemas.microsoft.com/office/drawing/2014/main" id="{74AACE52-7142-8D40-A46A-7318C26B40CC}"/>
              </a:ext>
            </a:extLst>
          </p:cNvPr>
          <p:cNvSpPr txBox="1"/>
          <p:nvPr/>
        </p:nvSpPr>
        <p:spPr>
          <a:xfrm>
            <a:off x="763699" y="1657030"/>
            <a:ext cx="7719136" cy="27114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indent="133350">
              <a:lnSpc>
                <a:spcPct val="115000"/>
              </a:lnSpc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dirty="0"/>
              <a:t>Steps:</a:t>
            </a:r>
          </a:p>
          <a:p>
            <a:pPr marL="476250" lvl="1" indent="-342900">
              <a:lnSpc>
                <a:spcPct val="115000"/>
              </a:lnSpc>
              <a:buClr>
                <a:srgbClr val="1FD0B3"/>
              </a:buClr>
              <a:buSzPts val="1800"/>
              <a:buAutoNum type="arabicPeriod"/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dirty="0"/>
              <a:t>Fit the model to behavior and define parameters’ range (average/median/min-max)</a:t>
            </a:r>
          </a:p>
          <a:p>
            <a:pPr marL="476250" lvl="1" indent="-342900">
              <a:lnSpc>
                <a:spcPct val="115000"/>
              </a:lnSpc>
              <a:buClr>
                <a:srgbClr val="1FD0B3"/>
              </a:buClr>
              <a:buSzPts val="1800"/>
              <a:buAutoNum type="arabicPeriod"/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dirty="0"/>
              <a:t>Simulate the model varying one of the parameter values while keeping other parameters fixed</a:t>
            </a:r>
          </a:p>
          <a:p>
            <a:pPr marL="476250" lvl="1" indent="-342900">
              <a:lnSpc>
                <a:spcPct val="115000"/>
              </a:lnSpc>
              <a:buClr>
                <a:srgbClr val="1FD0B3"/>
              </a:buClr>
              <a:buSzPts val="1800"/>
              <a:buAutoNum type="arabicPeriod"/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dirty="0"/>
              <a:t>Fit simulated data with the same model used for the simulation </a:t>
            </a:r>
          </a:p>
          <a:p>
            <a:pPr marL="476250" lvl="1" indent="-342900">
              <a:lnSpc>
                <a:spcPct val="115000"/>
              </a:lnSpc>
              <a:buClr>
                <a:srgbClr val="1FD0B3"/>
              </a:buClr>
              <a:buSzPts val="1800"/>
              <a:buAutoNum type="arabicPeriod"/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dirty="0"/>
              <a:t>Compare true and recovered parameters. </a:t>
            </a:r>
          </a:p>
        </p:txBody>
      </p:sp>
    </p:spTree>
    <p:extLst>
      <p:ext uri="{BB962C8B-B14F-4D97-AF65-F5344CB8AC3E}">
        <p14:creationId xmlns:p14="http://schemas.microsoft.com/office/powerpoint/2010/main" val="18547353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Parameter recovery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74495414-5B5A-8A4A-B0D3-7D8266880A7F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  <p:sp>
        <p:nvSpPr>
          <p:cNvPr id="11" name="Google Shape;73;gb80e2ae2f7_1_19">
            <a:extLst>
              <a:ext uri="{FF2B5EF4-FFF2-40B4-BE49-F238E27FC236}">
                <a16:creationId xmlns:a16="http://schemas.microsoft.com/office/drawing/2014/main" id="{14E2D452-5410-8646-9059-7CC631B8A0FE}"/>
              </a:ext>
            </a:extLst>
          </p:cNvPr>
          <p:cNvSpPr txBox="1"/>
          <p:nvPr/>
        </p:nvSpPr>
        <p:spPr>
          <a:xfrm>
            <a:off x="384313" y="1243748"/>
            <a:ext cx="8690875" cy="14476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/>
          <a:p>
            <a:pPr indent="133350">
              <a:lnSpc>
                <a:spcPct val="115000"/>
              </a:lnSpc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dirty="0"/>
              <a:t>Example: </a:t>
            </a:r>
          </a:p>
          <a:p>
            <a:pPr lvl="1" indent="228600">
              <a:lnSpc>
                <a:spcPct val="115000"/>
              </a:lnSpc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endParaRPr dirty="0"/>
          </a:p>
          <a:p>
            <a:pPr lvl="1" indent="228600">
              <a:lnSpc>
                <a:spcPct val="115000"/>
              </a:lnSpc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dirty="0"/>
              <a:t>2-arm bandit task with binary outcomes (reward</a:t>
            </a:r>
            <a:r>
              <a:rPr lang="en-US" dirty="0"/>
              <a:t>, </a:t>
            </a:r>
            <a:r>
              <a:rPr dirty="0"/>
              <a:t> no reward) </a:t>
            </a:r>
          </a:p>
          <a:p>
            <a:pPr lvl="1" indent="228600">
              <a:lnSpc>
                <a:spcPct val="115000"/>
              </a:lnSpc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dirty="0"/>
              <a:t>Model with 1 learning rate and </a:t>
            </a:r>
            <a:r>
              <a:rPr dirty="0" err="1"/>
              <a:t>softmax</a:t>
            </a:r>
            <a:r>
              <a:rPr dirty="0"/>
              <a:t> decision rule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Google Shape;73;gb80e2ae2f7_1_19">
                <a:extLst>
                  <a:ext uri="{FF2B5EF4-FFF2-40B4-BE49-F238E27FC236}">
                    <a16:creationId xmlns:a16="http://schemas.microsoft.com/office/drawing/2014/main" id="{5EA8F997-B438-C24C-A30B-43F3EADE8208}"/>
                  </a:ext>
                </a:extLst>
              </p:cNvPr>
              <p:cNvSpPr txBox="1"/>
              <p:nvPr/>
            </p:nvSpPr>
            <p:spPr>
              <a:xfrm>
                <a:off x="912096" y="2799082"/>
                <a:ext cx="7620979" cy="1794195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lIns="91424" tIns="91424" rIns="91424" bIns="91424">
                <a:spAutoFit/>
              </a:bodyPr>
              <a:lstStyle/>
              <a:p>
                <a:pPr>
                  <a:lnSpc>
                    <a:spcPct val="115000"/>
                  </a:lnSpc>
                  <a:defRPr sz="1800">
                    <a:solidFill>
                      <a:srgbClr val="1BD1B3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/>
                  <a:t>N = 30 subjects</a:t>
                </a:r>
              </a:p>
              <a:p>
                <a:pPr>
                  <a:lnSpc>
                    <a:spcPct val="115000"/>
                  </a:lnSpc>
                  <a:defRPr sz="1800">
                    <a:solidFill>
                      <a:srgbClr val="1BD1B3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/>
                  <a:t>T = 100 trials,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sz="215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215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sz="215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  <m:t>𝑟𝑒𝑤𝑎𝑟𝑑</m:t>
                        </m:r>
                      </m:sub>
                    </m:sSub>
                    <m:r>
                      <a:rPr sz="215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=0.8</m:t>
                    </m:r>
                  </m:oMath>
                </a14:m>
                <a:r>
                  <a:rPr dirty="0"/>
                  <a:t>  </a:t>
                </a:r>
              </a:p>
              <a:p>
                <a:pPr>
                  <a:lnSpc>
                    <a:spcPct val="115000"/>
                  </a:lnSpc>
                  <a:defRPr sz="1800">
                    <a:solidFill>
                      <a:srgbClr val="1BD1B3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/>
                  <a:t>Best fitted model group parameters: </a:t>
                </a:r>
              </a:p>
              <a:p>
                <a:pPr>
                  <a:lnSpc>
                    <a:spcPct val="115000"/>
                  </a:lnSpc>
                  <a:defRPr sz="1800">
                    <a:solidFill>
                      <a:srgbClr val="1BD1B3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/>
                  <a:t>chosen learning 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sz="220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220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sz="220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  <m:t>𝑐h𝑜𝑠𝑒𝑛</m:t>
                        </m:r>
                      </m:sub>
                    </m:sSub>
                    <m:r>
                      <a:rPr sz="220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r>
                  <a:rPr dirty="0"/>
                  <a:t>, </a:t>
                </a:r>
              </a:p>
              <a:p>
                <a:pPr>
                  <a:lnSpc>
                    <a:spcPct val="115000"/>
                  </a:lnSpc>
                  <a:defRPr sz="1800">
                    <a:solidFill>
                      <a:srgbClr val="1BD1B3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 err="1"/>
                  <a:t>softmax</a:t>
                </a:r>
                <a:r>
                  <a:rPr dirty="0"/>
                  <a:t> temperature </a:t>
                </a:r>
                <a14:m>
                  <m:oMath xmlns:m="http://schemas.openxmlformats.org/officeDocument/2006/math">
                    <m:r>
                      <a:rPr sz="220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𝜏</m:t>
                    </m:r>
                    <m:r>
                      <a:rPr sz="220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=0.3</m:t>
                    </m:r>
                  </m:oMath>
                </a14:m>
                <a:r>
                  <a:rPr dirty="0"/>
                  <a:t> </a:t>
                </a:r>
              </a:p>
            </p:txBody>
          </p:sp>
        </mc:Choice>
        <mc:Fallback xmlns="">
          <p:sp>
            <p:nvSpPr>
              <p:cNvPr id="13" name="Google Shape;73;gb80e2ae2f7_1_19">
                <a:extLst>
                  <a:ext uri="{FF2B5EF4-FFF2-40B4-BE49-F238E27FC236}">
                    <a16:creationId xmlns:a16="http://schemas.microsoft.com/office/drawing/2014/main" id="{5EA8F997-B438-C24C-A30B-43F3EADE82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2096" y="2799082"/>
                <a:ext cx="7620979" cy="1794195"/>
              </a:xfrm>
              <a:prstGeom prst="rect">
                <a:avLst/>
              </a:prstGeom>
              <a:blipFill>
                <a:blip r:embed="rId7"/>
                <a:stretch>
                  <a:fillRect l="-833" b="-8392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774204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Parameter recovery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74495414-5B5A-8A4A-B0D3-7D8266880A7F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Google Shape;73;gb80e2ae2f7_1_19">
                <a:extLst>
                  <a:ext uri="{FF2B5EF4-FFF2-40B4-BE49-F238E27FC236}">
                    <a16:creationId xmlns:a16="http://schemas.microsoft.com/office/drawing/2014/main" id="{F71551FB-6BEC-8D4B-915A-FD196EA1CBBD}"/>
                  </a:ext>
                </a:extLst>
              </p:cNvPr>
              <p:cNvSpPr txBox="1"/>
              <p:nvPr/>
            </p:nvSpPr>
            <p:spPr>
              <a:xfrm>
                <a:off x="905475" y="1213893"/>
                <a:ext cx="7620979" cy="81094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lIns="91424" tIns="91424" rIns="91424" bIns="91424">
                <a:spAutoFit/>
              </a:bodyPr>
              <a:lstStyle/>
              <a:p>
                <a:pPr>
                  <a:lnSpc>
                    <a:spcPct val="115000"/>
                  </a:lnSpc>
                  <a:defRPr sz="1800">
                    <a:solidFill>
                      <a:srgbClr val="1BD1B3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/>
                  <a:t>For </a:t>
                </a:r>
                <a:r>
                  <a:rPr dirty="0" err="1"/>
                  <a:t>softmax</a:t>
                </a:r>
                <a:r>
                  <a:rPr dirty="0"/>
                  <a:t> temperature </a:t>
                </a:r>
                <a14:m>
                  <m:oMath xmlns:m="http://schemas.openxmlformats.org/officeDocument/2006/math">
                    <m:r>
                      <a:rPr sz="215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dirty="0"/>
                  <a:t> </a:t>
                </a:r>
              </a:p>
              <a:p>
                <a:pPr>
                  <a:lnSpc>
                    <a:spcPct val="115000"/>
                  </a:lnSpc>
                  <a:defRPr sz="1800">
                    <a:solidFill>
                      <a:srgbClr val="1BD1B3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/>
                  <a:t>Simulate  </a:t>
                </a:r>
                <a14:m>
                  <m:oMath xmlns:m="http://schemas.openxmlformats.org/officeDocument/2006/math">
                    <m:r>
                      <a:rPr sz="215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𝜏</m:t>
                    </m:r>
                    <m:r>
                      <a:rPr sz="215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dirty="0"/>
                  <a:t> [0.1, 1] 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sz="220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220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sz="220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  <m:t>𝑐h𝑜𝑠𝑒𝑛</m:t>
                        </m:r>
                      </m:sub>
                    </m:sSub>
                    <m:r>
                      <a:rPr sz="220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r>
                  <a:rPr dirty="0"/>
                  <a:t> </a:t>
                </a:r>
              </a:p>
            </p:txBody>
          </p:sp>
        </mc:Choice>
        <mc:Fallback xmlns="">
          <p:sp>
            <p:nvSpPr>
              <p:cNvPr id="14" name="Google Shape;73;gb80e2ae2f7_1_19">
                <a:extLst>
                  <a:ext uri="{FF2B5EF4-FFF2-40B4-BE49-F238E27FC236}">
                    <a16:creationId xmlns:a16="http://schemas.microsoft.com/office/drawing/2014/main" id="{F71551FB-6BEC-8D4B-915A-FD196EA1CB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475" y="1213893"/>
                <a:ext cx="7620979" cy="810949"/>
              </a:xfrm>
              <a:prstGeom prst="rect">
                <a:avLst/>
              </a:prstGeom>
              <a:blipFill>
                <a:blip r:embed="rId7"/>
                <a:stretch>
                  <a:fillRect l="-499" b="-15873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alpha0.5_100trials.png" descr="alpha0.5_100trials.png">
            <a:extLst>
              <a:ext uri="{FF2B5EF4-FFF2-40B4-BE49-F238E27FC236}">
                <a16:creationId xmlns:a16="http://schemas.microsoft.com/office/drawing/2014/main" id="{7390239D-8558-E942-989E-29C550B112B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/>
          </a:blip>
          <a:srcRect l="5498" t="15285" r="6681" b="11613"/>
          <a:stretch>
            <a:fillRect/>
          </a:stretch>
        </p:blipFill>
        <p:spPr>
          <a:xfrm>
            <a:off x="1862180" y="2120500"/>
            <a:ext cx="5559038" cy="277636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984746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Parameter recovery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74495414-5B5A-8A4A-B0D3-7D8266880A7F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Google Shape;73;gb80e2ae2f7_1_19">
                <a:extLst>
                  <a:ext uri="{FF2B5EF4-FFF2-40B4-BE49-F238E27FC236}">
                    <a16:creationId xmlns:a16="http://schemas.microsoft.com/office/drawing/2014/main" id="{F71551FB-6BEC-8D4B-915A-FD196EA1CBBD}"/>
                  </a:ext>
                </a:extLst>
              </p:cNvPr>
              <p:cNvSpPr txBox="1"/>
              <p:nvPr/>
            </p:nvSpPr>
            <p:spPr>
              <a:xfrm>
                <a:off x="905475" y="1213893"/>
                <a:ext cx="7620979" cy="81094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lIns="91424" tIns="91424" rIns="91424" bIns="91424">
                <a:spAutoFit/>
              </a:bodyPr>
              <a:lstStyle/>
              <a:p>
                <a:pPr>
                  <a:lnSpc>
                    <a:spcPct val="115000"/>
                  </a:lnSpc>
                  <a:defRPr sz="1800">
                    <a:solidFill>
                      <a:srgbClr val="1BD1B3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/>
                  <a:t>For </a:t>
                </a:r>
                <a:r>
                  <a:rPr dirty="0" err="1"/>
                  <a:t>softmax</a:t>
                </a:r>
                <a:r>
                  <a:rPr dirty="0"/>
                  <a:t> temperature </a:t>
                </a:r>
                <a14:m>
                  <m:oMath xmlns:m="http://schemas.openxmlformats.org/officeDocument/2006/math">
                    <m:r>
                      <a:rPr sz="215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dirty="0"/>
                  <a:t> </a:t>
                </a:r>
              </a:p>
              <a:p>
                <a:pPr>
                  <a:lnSpc>
                    <a:spcPct val="115000"/>
                  </a:lnSpc>
                  <a:defRPr sz="1800">
                    <a:solidFill>
                      <a:srgbClr val="1BD1B3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/>
                  <a:t>Simulate  </a:t>
                </a:r>
                <a14:m>
                  <m:oMath xmlns:m="http://schemas.openxmlformats.org/officeDocument/2006/math">
                    <m:r>
                      <a:rPr sz="215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𝜏</m:t>
                    </m:r>
                    <m:r>
                      <a:rPr sz="215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dirty="0"/>
                  <a:t> [0.1, 1] 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sz="220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220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sz="220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  <m:t>𝑐h𝑜𝑠𝑒𝑛</m:t>
                        </m:r>
                      </m:sub>
                    </m:sSub>
                    <m:r>
                      <a:rPr sz="220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r>
                  <a:rPr dirty="0"/>
                  <a:t> </a:t>
                </a:r>
              </a:p>
            </p:txBody>
          </p:sp>
        </mc:Choice>
        <mc:Fallback xmlns="">
          <p:sp>
            <p:nvSpPr>
              <p:cNvPr id="14" name="Google Shape;73;gb80e2ae2f7_1_19">
                <a:extLst>
                  <a:ext uri="{FF2B5EF4-FFF2-40B4-BE49-F238E27FC236}">
                    <a16:creationId xmlns:a16="http://schemas.microsoft.com/office/drawing/2014/main" id="{F71551FB-6BEC-8D4B-915A-FD196EA1CB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475" y="1213893"/>
                <a:ext cx="7620979" cy="810949"/>
              </a:xfrm>
              <a:prstGeom prst="rect">
                <a:avLst/>
              </a:prstGeom>
              <a:blipFill>
                <a:blip r:embed="rId7"/>
                <a:stretch>
                  <a:fillRect l="-499" b="-15873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alpha0.5_100trials.png" descr="alpha0.5_100trials.png">
            <a:extLst>
              <a:ext uri="{FF2B5EF4-FFF2-40B4-BE49-F238E27FC236}">
                <a16:creationId xmlns:a16="http://schemas.microsoft.com/office/drawing/2014/main" id="{7390239D-8558-E942-989E-29C550B112B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/>
          </a:blip>
          <a:srcRect l="5498" t="15285" r="6681" b="11613"/>
          <a:stretch>
            <a:fillRect/>
          </a:stretch>
        </p:blipFill>
        <p:spPr>
          <a:xfrm>
            <a:off x="1862180" y="2120500"/>
            <a:ext cx="5559038" cy="27763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Oval Oval" descr="Oval Oval">
            <a:extLst>
              <a:ext uri="{FF2B5EF4-FFF2-40B4-BE49-F238E27FC236}">
                <a16:creationId xmlns:a16="http://schemas.microsoft.com/office/drawing/2014/main" id="{A0ACE948-811C-EE43-92B2-B4D26F38DB0B}"/>
              </a:ext>
            </a:extLst>
          </p:cNvPr>
          <p:cNvPicPr>
            <a:picLocks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3333243" y="2348700"/>
            <a:ext cx="983214" cy="1371601"/>
          </a:xfrm>
          <a:prstGeom prst="rect">
            <a:avLst/>
          </a:prstGeom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</p:pic>
      <p:pic>
        <p:nvPicPr>
          <p:cNvPr id="13" name="Oval Oval" descr="Oval Oval">
            <a:extLst>
              <a:ext uri="{FF2B5EF4-FFF2-40B4-BE49-F238E27FC236}">
                <a16:creationId xmlns:a16="http://schemas.microsoft.com/office/drawing/2014/main" id="{B2F208CD-F780-094A-B526-6435571E3210}"/>
              </a:ext>
            </a:extLst>
          </p:cNvPr>
          <p:cNvPicPr>
            <a:picLocks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6309393" y="2956764"/>
            <a:ext cx="1111826" cy="839117"/>
          </a:xfrm>
          <a:prstGeom prst="rect">
            <a:avLst/>
          </a:prstGeom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054332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Parameter recovery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74495414-5B5A-8A4A-B0D3-7D8266880A7F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Google Shape;73;gb80e2ae2f7_1_19">
                <a:extLst>
                  <a:ext uri="{FF2B5EF4-FFF2-40B4-BE49-F238E27FC236}">
                    <a16:creationId xmlns:a16="http://schemas.microsoft.com/office/drawing/2014/main" id="{F71551FB-6BEC-8D4B-915A-FD196EA1CBBD}"/>
                  </a:ext>
                </a:extLst>
              </p:cNvPr>
              <p:cNvSpPr txBox="1"/>
              <p:nvPr/>
            </p:nvSpPr>
            <p:spPr>
              <a:xfrm>
                <a:off x="905475" y="1213893"/>
                <a:ext cx="7620979" cy="81094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lIns="91424" tIns="91424" rIns="91424" bIns="91424">
                <a:spAutoFit/>
              </a:bodyPr>
              <a:lstStyle/>
              <a:p>
                <a:pPr>
                  <a:lnSpc>
                    <a:spcPct val="115000"/>
                  </a:lnSpc>
                  <a:defRPr sz="1800">
                    <a:solidFill>
                      <a:srgbClr val="1BD1B3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/>
                  <a:t>For </a:t>
                </a:r>
                <a:r>
                  <a:rPr dirty="0" err="1"/>
                  <a:t>softmax</a:t>
                </a:r>
                <a:r>
                  <a:rPr dirty="0"/>
                  <a:t> temperature </a:t>
                </a:r>
                <a14:m>
                  <m:oMath xmlns:m="http://schemas.openxmlformats.org/officeDocument/2006/math">
                    <m:r>
                      <a:rPr sz="215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dirty="0"/>
                  <a:t> </a:t>
                </a:r>
              </a:p>
              <a:p>
                <a:pPr>
                  <a:lnSpc>
                    <a:spcPct val="115000"/>
                  </a:lnSpc>
                  <a:defRPr sz="1800">
                    <a:solidFill>
                      <a:srgbClr val="1BD1B3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/>
                  <a:t>Simulate  </a:t>
                </a:r>
                <a14:m>
                  <m:oMath xmlns:m="http://schemas.openxmlformats.org/officeDocument/2006/math">
                    <m:r>
                      <a:rPr sz="215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𝜏</m:t>
                    </m:r>
                    <m:r>
                      <a:rPr sz="215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dirty="0"/>
                  <a:t> [0.1, 1] 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sz="220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220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sz="220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  <m:t>𝑐h𝑜𝑠𝑒𝑛</m:t>
                        </m:r>
                      </m:sub>
                    </m:sSub>
                    <m:r>
                      <a:rPr sz="220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r>
                  <a:rPr dirty="0"/>
                  <a:t> </a:t>
                </a:r>
              </a:p>
            </p:txBody>
          </p:sp>
        </mc:Choice>
        <mc:Fallback xmlns="">
          <p:sp>
            <p:nvSpPr>
              <p:cNvPr id="14" name="Google Shape;73;gb80e2ae2f7_1_19">
                <a:extLst>
                  <a:ext uri="{FF2B5EF4-FFF2-40B4-BE49-F238E27FC236}">
                    <a16:creationId xmlns:a16="http://schemas.microsoft.com/office/drawing/2014/main" id="{F71551FB-6BEC-8D4B-915A-FD196EA1CB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475" y="1213893"/>
                <a:ext cx="7620979" cy="810949"/>
              </a:xfrm>
              <a:prstGeom prst="rect">
                <a:avLst/>
              </a:prstGeom>
              <a:blipFill>
                <a:blip r:embed="rId7"/>
                <a:stretch>
                  <a:fillRect l="-499" b="-15873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Google Shape;73;gb80e2ae2f7_1_19">
                <a:extLst>
                  <a:ext uri="{FF2B5EF4-FFF2-40B4-BE49-F238E27FC236}">
                    <a16:creationId xmlns:a16="http://schemas.microsoft.com/office/drawing/2014/main" id="{A5E19F54-40C0-AC4C-9B37-56A993F931E5}"/>
                  </a:ext>
                </a:extLst>
              </p:cNvPr>
              <p:cNvSpPr txBox="1"/>
              <p:nvPr/>
            </p:nvSpPr>
            <p:spPr>
              <a:xfrm>
                <a:off x="845505" y="2170883"/>
                <a:ext cx="8157638" cy="79636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lIns="91424" tIns="91424" rIns="91424" bIns="91424">
                <a:spAutoFit/>
              </a:bodyPr>
              <a:lstStyle/>
              <a:p>
                <a:pPr marL="457200" indent="-323850">
                  <a:lnSpc>
                    <a:spcPct val="115000"/>
                  </a:lnSpc>
                  <a:buClr>
                    <a:srgbClr val="1FD0B3"/>
                  </a:buClr>
                  <a:buSzPts val="1800"/>
                  <a:buFont typeface="Helvetica"/>
                  <a:buChar char="➔"/>
                  <a:defRPr sz="1800" b="1">
                    <a:solidFill>
                      <a:srgbClr val="B0FEF1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t>Recovery shows problem with high values of the softmax inverse temperature: </a:t>
                </a:r>
                <a14:m>
                  <m:oMath xmlns:m="http://schemas.openxmlformats.org/officeDocument/2006/math">
                    <m:r>
                      <a:rPr sz="2500" i="1">
                        <a:solidFill>
                          <a:srgbClr val="B0FEF1"/>
                        </a:solidFill>
                        <a:latin typeface="Cambria Math" panose="02040503050406030204" pitchFamily="18" charset="0"/>
                      </a:rPr>
                      <m:t>↑</m:t>
                    </m:r>
                    <m:r>
                      <a:rPr sz="2500" i="1">
                        <a:solidFill>
                          <a:srgbClr val="B0FEF1"/>
                        </a:solidFill>
                        <a:latin typeface="Cambria Math" panose="02040503050406030204" pitchFamily="18" charset="0"/>
                      </a:rPr>
                      <m:t>𝜏</m:t>
                    </m:r>
                    <m:r>
                      <a:rPr sz="2500" i="1">
                        <a:solidFill>
                          <a:srgbClr val="B0FEF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t>more exploration </a:t>
                </a:r>
                <a14:m>
                  <m:oMath xmlns:m="http://schemas.openxmlformats.org/officeDocument/2006/math">
                    <m:r>
                      <a:rPr sz="2600" i="1">
                        <a:solidFill>
                          <a:srgbClr val="B0FEF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t> less stable estimates   </a:t>
                </a:r>
              </a:p>
            </p:txBody>
          </p:sp>
        </mc:Choice>
        <mc:Fallback xmlns="">
          <p:sp>
            <p:nvSpPr>
              <p:cNvPr id="16" name="Google Shape;73;gb80e2ae2f7_1_19">
                <a:extLst>
                  <a:ext uri="{FF2B5EF4-FFF2-40B4-BE49-F238E27FC236}">
                    <a16:creationId xmlns:a16="http://schemas.microsoft.com/office/drawing/2014/main" id="{A5E19F54-40C0-AC4C-9B37-56A993F931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505" y="2170883"/>
                <a:ext cx="8157638" cy="796364"/>
              </a:xfrm>
              <a:prstGeom prst="rect">
                <a:avLst/>
              </a:prstGeom>
              <a:blipFill>
                <a:blip r:embed="rId8"/>
                <a:stretch>
                  <a:fillRect b="-17188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Google Shape;73;gb80e2ae2f7_1_19">
            <a:extLst>
              <a:ext uri="{FF2B5EF4-FFF2-40B4-BE49-F238E27FC236}">
                <a16:creationId xmlns:a16="http://schemas.microsoft.com/office/drawing/2014/main" id="{281A07C9-11BC-794D-919F-CBC3637B3970}"/>
              </a:ext>
            </a:extLst>
          </p:cNvPr>
          <p:cNvSpPr txBox="1"/>
          <p:nvPr/>
        </p:nvSpPr>
        <p:spPr>
          <a:xfrm>
            <a:off x="834396" y="3020440"/>
            <a:ext cx="6951300" cy="462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marL="457200" indent="-323850">
              <a:lnSpc>
                <a:spcPct val="115000"/>
              </a:lnSpc>
              <a:buClr>
                <a:srgbClr val="1FD0B3"/>
              </a:buClr>
              <a:buSzPts val="1800"/>
              <a:buFont typeface="Helvetica"/>
              <a:buChar char="➔"/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lvl1pPr>
          </a:lstStyle>
          <a:p>
            <a:r>
              <a:rPr dirty="0"/>
              <a:t>True values for both parameters might be overestimated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Google Shape;73;gb80e2ae2f7_1_19">
                <a:extLst>
                  <a:ext uri="{FF2B5EF4-FFF2-40B4-BE49-F238E27FC236}">
                    <a16:creationId xmlns:a16="http://schemas.microsoft.com/office/drawing/2014/main" id="{1F08D446-EBC9-C34B-8809-92CFC9CE1E25}"/>
                  </a:ext>
                </a:extLst>
              </p:cNvPr>
              <p:cNvSpPr txBox="1"/>
              <p:nvPr/>
            </p:nvSpPr>
            <p:spPr>
              <a:xfrm>
                <a:off x="845505" y="3718503"/>
                <a:ext cx="6951300" cy="47505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lIns="91424" tIns="91424" rIns="91424" bIns="91424">
                <a:spAutoFit/>
              </a:bodyPr>
              <a:lstStyle/>
              <a:p>
                <a:pPr marL="457200" indent="-323850">
                  <a:lnSpc>
                    <a:spcPct val="115000"/>
                  </a:lnSpc>
                  <a:buClr>
                    <a:srgbClr val="1FD0B3"/>
                  </a:buClr>
                  <a:buSzPts val="1800"/>
                  <a:buFont typeface="Helvetica"/>
                  <a:buChar char="➔"/>
                  <a:defRPr sz="1800" b="1">
                    <a:solidFill>
                      <a:srgbClr val="B0FEF1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/>
                  <a:t>Try: increase the number of trials: </a:t>
                </a:r>
                <a14:m>
                  <m:oMath xmlns:m="http://schemas.openxmlformats.org/officeDocument/2006/math">
                    <m:r>
                      <a:rPr sz="2300" i="1">
                        <a:solidFill>
                          <a:srgbClr val="B0FEF1"/>
                        </a:solidFill>
                        <a:latin typeface="Cambria Math" panose="02040503050406030204" pitchFamily="18" charset="0"/>
                      </a:rPr>
                      <m:t>100→300</m:t>
                    </m:r>
                  </m:oMath>
                </a14:m>
                <a:endParaRPr dirty="0"/>
              </a:p>
            </p:txBody>
          </p:sp>
        </mc:Choice>
        <mc:Fallback xmlns="">
          <p:sp>
            <p:nvSpPr>
              <p:cNvPr id="18" name="Google Shape;73;gb80e2ae2f7_1_19">
                <a:extLst>
                  <a:ext uri="{FF2B5EF4-FFF2-40B4-BE49-F238E27FC236}">
                    <a16:creationId xmlns:a16="http://schemas.microsoft.com/office/drawing/2014/main" id="{1F08D446-EBC9-C34B-8809-92CFC9CE1E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505" y="3718503"/>
                <a:ext cx="6951300" cy="475054"/>
              </a:xfrm>
              <a:prstGeom prst="rect">
                <a:avLst/>
              </a:prstGeom>
              <a:blipFill>
                <a:blip r:embed="rId9"/>
                <a:stretch>
                  <a:fillRect b="-28947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316089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Parameter recovery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74495414-5B5A-8A4A-B0D3-7D8266880A7F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Google Shape;73;gb80e2ae2f7_1_19">
                <a:extLst>
                  <a:ext uri="{FF2B5EF4-FFF2-40B4-BE49-F238E27FC236}">
                    <a16:creationId xmlns:a16="http://schemas.microsoft.com/office/drawing/2014/main" id="{F71551FB-6BEC-8D4B-915A-FD196EA1CBBD}"/>
                  </a:ext>
                </a:extLst>
              </p:cNvPr>
              <p:cNvSpPr txBox="1"/>
              <p:nvPr/>
            </p:nvSpPr>
            <p:spPr>
              <a:xfrm>
                <a:off x="905475" y="1213893"/>
                <a:ext cx="7620979" cy="81094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lIns="91424" tIns="91424" rIns="91424" bIns="91424">
                <a:spAutoFit/>
              </a:bodyPr>
              <a:lstStyle/>
              <a:p>
                <a:pPr>
                  <a:lnSpc>
                    <a:spcPct val="115000"/>
                  </a:lnSpc>
                  <a:defRPr sz="1800">
                    <a:solidFill>
                      <a:srgbClr val="1BD1B3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/>
                  <a:t>For </a:t>
                </a:r>
                <a:r>
                  <a:rPr dirty="0" err="1"/>
                  <a:t>softmax</a:t>
                </a:r>
                <a:r>
                  <a:rPr dirty="0"/>
                  <a:t> temperature </a:t>
                </a:r>
                <a14:m>
                  <m:oMath xmlns:m="http://schemas.openxmlformats.org/officeDocument/2006/math">
                    <m:r>
                      <a:rPr sz="215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dirty="0"/>
                  <a:t> </a:t>
                </a:r>
              </a:p>
              <a:p>
                <a:pPr>
                  <a:lnSpc>
                    <a:spcPct val="115000"/>
                  </a:lnSpc>
                  <a:defRPr sz="1800">
                    <a:solidFill>
                      <a:srgbClr val="1BD1B3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/>
                  <a:t>Simulate  </a:t>
                </a:r>
                <a14:m>
                  <m:oMath xmlns:m="http://schemas.openxmlformats.org/officeDocument/2006/math">
                    <m:r>
                      <a:rPr sz="215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𝜏</m:t>
                    </m:r>
                    <m:r>
                      <a:rPr sz="215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dirty="0"/>
                  <a:t> [0.1, 1] 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sz="220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220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sz="220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  <m:t>𝑐h𝑜𝑠𝑒𝑛</m:t>
                        </m:r>
                      </m:sub>
                    </m:sSub>
                    <m:r>
                      <a:rPr sz="220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r>
                  <a:rPr dirty="0"/>
                  <a:t> </a:t>
                </a:r>
              </a:p>
            </p:txBody>
          </p:sp>
        </mc:Choice>
        <mc:Fallback xmlns="">
          <p:sp>
            <p:nvSpPr>
              <p:cNvPr id="14" name="Google Shape;73;gb80e2ae2f7_1_19">
                <a:extLst>
                  <a:ext uri="{FF2B5EF4-FFF2-40B4-BE49-F238E27FC236}">
                    <a16:creationId xmlns:a16="http://schemas.microsoft.com/office/drawing/2014/main" id="{F71551FB-6BEC-8D4B-915A-FD196EA1CB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475" y="1213893"/>
                <a:ext cx="7620979" cy="810949"/>
              </a:xfrm>
              <a:prstGeom prst="rect">
                <a:avLst/>
              </a:prstGeom>
              <a:blipFill>
                <a:blip r:embed="rId7"/>
                <a:stretch>
                  <a:fillRect l="-499" b="-15873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alpha0.5_300trials.png" descr="alpha0.5_300trials.png">
            <a:extLst>
              <a:ext uri="{FF2B5EF4-FFF2-40B4-BE49-F238E27FC236}">
                <a16:creationId xmlns:a16="http://schemas.microsoft.com/office/drawing/2014/main" id="{199BBCA6-4D40-4748-A978-2980D9997A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/>
          </a:blip>
          <a:srcRect l="5402" t="15370" r="7205" b="11966"/>
          <a:stretch>
            <a:fillRect/>
          </a:stretch>
        </p:blipFill>
        <p:spPr>
          <a:xfrm>
            <a:off x="1857273" y="2140140"/>
            <a:ext cx="5550692" cy="27691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584543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74495414-5B5A-8A4A-B0D3-7D8266880A7F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  <p:sp>
        <p:nvSpPr>
          <p:cNvPr id="15" name="Google Shape;70;gb80e2ae2f7_1_19">
            <a:extLst>
              <a:ext uri="{FF2B5EF4-FFF2-40B4-BE49-F238E27FC236}">
                <a16:creationId xmlns:a16="http://schemas.microsoft.com/office/drawing/2014/main" id="{1B780880-C4BE-B04A-B080-A9390FAE37C5}"/>
              </a:ext>
            </a:extLst>
          </p:cNvPr>
          <p:cNvSpPr txBox="1">
            <a:spLocks/>
          </p:cNvSpPr>
          <p:nvPr/>
        </p:nvSpPr>
        <p:spPr>
          <a:xfrm>
            <a:off x="892888" y="701531"/>
            <a:ext cx="6692922" cy="955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2500" b="1" i="0" u="none" strike="noStrike" cap="none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What is “good” recoverability?</a:t>
            </a:r>
          </a:p>
        </p:txBody>
      </p:sp>
      <p:sp>
        <p:nvSpPr>
          <p:cNvPr id="16" name="Google Shape;73;gb80e2ae2f7_1_19">
            <a:extLst>
              <a:ext uri="{FF2B5EF4-FFF2-40B4-BE49-F238E27FC236}">
                <a16:creationId xmlns:a16="http://schemas.microsoft.com/office/drawing/2014/main" id="{C2A22BE1-45FB-8342-ABE4-DC6B6D77C5D8}"/>
              </a:ext>
            </a:extLst>
          </p:cNvPr>
          <p:cNvSpPr txBox="1"/>
          <p:nvPr/>
        </p:nvSpPr>
        <p:spPr>
          <a:xfrm>
            <a:off x="902340" y="1500672"/>
            <a:ext cx="7785921" cy="462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marL="457200" indent="-323850">
              <a:lnSpc>
                <a:spcPct val="115000"/>
              </a:lnSpc>
              <a:buClr>
                <a:srgbClr val="1FD0B3"/>
              </a:buClr>
              <a:buSzPts val="1800"/>
              <a:buFont typeface="Helvetica"/>
              <a:buChar char="➔"/>
              <a:defRPr sz="180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lvl1pPr>
          </a:lstStyle>
          <a:p>
            <a:r>
              <a:rPr dirty="0"/>
              <a:t>No hard rule or accepted values</a:t>
            </a:r>
          </a:p>
        </p:txBody>
      </p:sp>
      <p:sp>
        <p:nvSpPr>
          <p:cNvPr id="17" name="Google Shape;73;gb80e2ae2f7_1_19">
            <a:extLst>
              <a:ext uri="{FF2B5EF4-FFF2-40B4-BE49-F238E27FC236}">
                <a16:creationId xmlns:a16="http://schemas.microsoft.com/office/drawing/2014/main" id="{B7963065-4C2B-EB4C-AC23-A19812300353}"/>
              </a:ext>
            </a:extLst>
          </p:cNvPr>
          <p:cNvSpPr txBox="1"/>
          <p:nvPr/>
        </p:nvSpPr>
        <p:spPr>
          <a:xfrm>
            <a:off x="902340" y="2066455"/>
            <a:ext cx="7785921" cy="783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marL="457200" indent="-323850">
              <a:lnSpc>
                <a:spcPct val="115000"/>
              </a:lnSpc>
              <a:buClr>
                <a:srgbClr val="1FD0B3"/>
              </a:buClr>
              <a:buSzPts val="1800"/>
              <a:buFont typeface="Helvetica"/>
              <a:buChar char="➔"/>
              <a:defRPr sz="180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lvl1pPr>
          </a:lstStyle>
          <a:p>
            <a:r>
              <a:rPr dirty="0"/>
              <a:t>Experimental design and nature of the data: example laboratory well-controlled study vs. online experiment with much noisier data</a:t>
            </a:r>
          </a:p>
        </p:txBody>
      </p:sp>
      <p:sp>
        <p:nvSpPr>
          <p:cNvPr id="18" name="Google Shape;73;gb80e2ae2f7_1_19">
            <a:extLst>
              <a:ext uri="{FF2B5EF4-FFF2-40B4-BE49-F238E27FC236}">
                <a16:creationId xmlns:a16="http://schemas.microsoft.com/office/drawing/2014/main" id="{0941A9FC-CB5D-6B43-B238-618182853F74}"/>
              </a:ext>
            </a:extLst>
          </p:cNvPr>
          <p:cNvSpPr txBox="1"/>
          <p:nvPr/>
        </p:nvSpPr>
        <p:spPr>
          <a:xfrm>
            <a:off x="902340" y="3095349"/>
            <a:ext cx="7785921" cy="462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marL="457200" indent="-323850">
              <a:lnSpc>
                <a:spcPct val="115000"/>
              </a:lnSpc>
              <a:buClr>
                <a:srgbClr val="1FD0B3"/>
              </a:buClr>
              <a:buSzPts val="1800"/>
              <a:buFont typeface="Helvetica"/>
              <a:buChar char="➔"/>
              <a:defRPr sz="180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lvl1pPr>
          </a:lstStyle>
          <a:p>
            <a:r>
              <a:rPr dirty="0"/>
              <a:t>Simulations help setting a benchmark &amp; </a:t>
            </a:r>
            <a:r>
              <a:rPr dirty="0" err="1"/>
              <a:t>optimise</a:t>
            </a:r>
            <a:r>
              <a:rPr dirty="0"/>
              <a:t> the design </a:t>
            </a:r>
          </a:p>
        </p:txBody>
      </p:sp>
      <p:sp>
        <p:nvSpPr>
          <p:cNvPr id="19" name="Google Shape;73;gb80e2ae2f7_1_19">
            <a:extLst>
              <a:ext uri="{FF2B5EF4-FFF2-40B4-BE49-F238E27FC236}">
                <a16:creationId xmlns:a16="http://schemas.microsoft.com/office/drawing/2014/main" id="{0271D6BF-BE5C-5145-89D9-7DB011300905}"/>
              </a:ext>
            </a:extLst>
          </p:cNvPr>
          <p:cNvSpPr txBox="1"/>
          <p:nvPr/>
        </p:nvSpPr>
        <p:spPr>
          <a:xfrm>
            <a:off x="2003897" y="3601912"/>
            <a:ext cx="7785921" cy="783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23850">
              <a:lnSpc>
                <a:spcPct val="115000"/>
              </a:lnSpc>
              <a:buClr>
                <a:srgbClr val="1FD0B3"/>
              </a:buClr>
              <a:buSzPts val="1800"/>
              <a:buFont typeface="Helvetica"/>
              <a:buChar char="➔"/>
              <a:defRPr sz="180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dirty="0"/>
              <a:t>Vary number of trials </a:t>
            </a:r>
          </a:p>
          <a:p>
            <a:pPr marL="457200" indent="-323850">
              <a:lnSpc>
                <a:spcPct val="115000"/>
              </a:lnSpc>
              <a:buClr>
                <a:srgbClr val="1FD0B3"/>
              </a:buClr>
              <a:buSzPts val="1800"/>
              <a:buFont typeface="Helvetica"/>
              <a:buChar char="➔"/>
              <a:defRPr sz="180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dirty="0"/>
              <a:t>Vary parameter ranges </a:t>
            </a:r>
          </a:p>
        </p:txBody>
      </p:sp>
    </p:spTree>
    <p:extLst>
      <p:ext uri="{BB962C8B-B14F-4D97-AF65-F5344CB8AC3E}">
        <p14:creationId xmlns:p14="http://schemas.microsoft.com/office/powerpoint/2010/main" val="42777732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74495414-5B5A-8A4A-B0D3-7D8266880A7F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  <p:sp>
        <p:nvSpPr>
          <p:cNvPr id="13" name="Google Shape;70;gb80e2ae2f7_1_19">
            <a:extLst>
              <a:ext uri="{FF2B5EF4-FFF2-40B4-BE49-F238E27FC236}">
                <a16:creationId xmlns:a16="http://schemas.microsoft.com/office/drawing/2014/main" id="{88DB6F98-A67F-D94F-AD6E-093020D569F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892888" y="701531"/>
            <a:ext cx="6692922" cy="955501"/>
          </a:xfrm>
          <a:prstGeom prst="rect">
            <a:avLst/>
          </a:prstGeom>
        </p:spPr>
        <p:txBody>
          <a:bodyPr anchor="t"/>
          <a:lstStyle>
            <a:lvl1pPr algn="l">
              <a:defRPr sz="2500" b="1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defRPr>
            </a:lvl1pPr>
          </a:lstStyle>
          <a:p>
            <a:r>
              <a:rPr dirty="0"/>
              <a:t>Predictive performance and model checks</a:t>
            </a:r>
          </a:p>
        </p:txBody>
      </p:sp>
      <p:sp>
        <p:nvSpPr>
          <p:cNvPr id="14" name="Google Shape;73;gb80e2ae2f7_1_19">
            <a:extLst>
              <a:ext uri="{FF2B5EF4-FFF2-40B4-BE49-F238E27FC236}">
                <a16:creationId xmlns:a16="http://schemas.microsoft.com/office/drawing/2014/main" id="{674B7149-E93F-DE43-B7A7-DC421FC725E1}"/>
              </a:ext>
            </a:extLst>
          </p:cNvPr>
          <p:cNvSpPr txBox="1"/>
          <p:nvPr/>
        </p:nvSpPr>
        <p:spPr>
          <a:xfrm>
            <a:off x="115661" y="1303497"/>
            <a:ext cx="8247377" cy="1104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indent="133350">
              <a:lnSpc>
                <a:spcPct val="115000"/>
              </a:lnSpc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endParaRPr dirty="0"/>
          </a:p>
          <a:p>
            <a:pPr marL="476250" lvl="1" indent="-342900">
              <a:lnSpc>
                <a:spcPct val="115000"/>
              </a:lnSpc>
              <a:buClr>
                <a:srgbClr val="1FD0B3"/>
              </a:buClr>
              <a:buSzPts val="1800"/>
              <a:buAutoNum type="arabicPeriod"/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dirty="0"/>
              <a:t> All models could be wrong — </a:t>
            </a:r>
            <a:r>
              <a:rPr i="1" dirty="0">
                <a:solidFill>
                  <a:srgbClr val="1BD1B3"/>
                </a:solidFill>
              </a:rPr>
              <a:t>the model comparisons are </a:t>
            </a:r>
            <a:r>
              <a:rPr i="1" dirty="0">
                <a:solidFill>
                  <a:srgbClr val="FFFFFF"/>
                </a:solidFill>
              </a:rPr>
              <a:t>relative</a:t>
            </a:r>
          </a:p>
        </p:txBody>
      </p:sp>
      <p:sp>
        <p:nvSpPr>
          <p:cNvPr id="20" name="Google Shape;73;gb80e2ae2f7_1_19">
            <a:extLst>
              <a:ext uri="{FF2B5EF4-FFF2-40B4-BE49-F238E27FC236}">
                <a16:creationId xmlns:a16="http://schemas.microsoft.com/office/drawing/2014/main" id="{AA2DD081-BFBD-1942-9C79-FBB946494DCF}"/>
              </a:ext>
            </a:extLst>
          </p:cNvPr>
          <p:cNvSpPr txBox="1"/>
          <p:nvPr/>
        </p:nvSpPr>
        <p:spPr>
          <a:xfrm>
            <a:off x="909272" y="2558464"/>
            <a:ext cx="7785921" cy="462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marL="457200" indent="-323850">
              <a:lnSpc>
                <a:spcPct val="115000"/>
              </a:lnSpc>
              <a:buClr>
                <a:srgbClr val="1FD0B3"/>
              </a:buClr>
              <a:buSzPts val="1800"/>
              <a:buFont typeface="Helvetica"/>
              <a:buChar char="➔"/>
              <a:defRPr sz="180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lvl1pPr>
          </a:lstStyle>
          <a:p>
            <a:r>
              <a:rPr sz="1600"/>
              <a:t>Better “fit” does not guarantee the model could be recovered</a:t>
            </a:r>
          </a:p>
        </p:txBody>
      </p:sp>
      <p:sp>
        <p:nvSpPr>
          <p:cNvPr id="21" name="Google Shape;73;gb80e2ae2f7_1_19">
            <a:extLst>
              <a:ext uri="{FF2B5EF4-FFF2-40B4-BE49-F238E27FC236}">
                <a16:creationId xmlns:a16="http://schemas.microsoft.com/office/drawing/2014/main" id="{14C3551C-1456-2349-A14B-4E13A3BBE324}"/>
              </a:ext>
            </a:extLst>
          </p:cNvPr>
          <p:cNvSpPr txBox="1"/>
          <p:nvPr/>
        </p:nvSpPr>
        <p:spPr>
          <a:xfrm>
            <a:off x="909272" y="2082378"/>
            <a:ext cx="7785921" cy="462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marL="457200" indent="-323850">
              <a:lnSpc>
                <a:spcPct val="115000"/>
              </a:lnSpc>
              <a:buClr>
                <a:srgbClr val="1FD0B3"/>
              </a:buClr>
              <a:buSzPts val="1800"/>
              <a:buFont typeface="Helvetica"/>
              <a:buChar char="➔"/>
              <a:defRPr sz="180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lvl1pPr>
          </a:lstStyle>
          <a:p>
            <a:r>
              <a:rPr sz="1600" dirty="0"/>
              <a:t>Better “fit” does not guarantee the model reproduces </a:t>
            </a:r>
            <a:r>
              <a:rPr sz="1600" dirty="0" err="1"/>
              <a:t>behaviour</a:t>
            </a: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3814958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74495414-5B5A-8A4A-B0D3-7D8266880A7F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  <p:sp>
        <p:nvSpPr>
          <p:cNvPr id="13" name="Google Shape;70;gb80e2ae2f7_1_19">
            <a:extLst>
              <a:ext uri="{FF2B5EF4-FFF2-40B4-BE49-F238E27FC236}">
                <a16:creationId xmlns:a16="http://schemas.microsoft.com/office/drawing/2014/main" id="{88DB6F98-A67F-D94F-AD6E-093020D569F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892888" y="701531"/>
            <a:ext cx="6692922" cy="955501"/>
          </a:xfrm>
          <a:prstGeom prst="rect">
            <a:avLst/>
          </a:prstGeom>
        </p:spPr>
        <p:txBody>
          <a:bodyPr anchor="t"/>
          <a:lstStyle>
            <a:lvl1pPr algn="l">
              <a:defRPr sz="2500" b="1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defRPr>
            </a:lvl1pPr>
          </a:lstStyle>
          <a:p>
            <a:r>
              <a:rPr dirty="0"/>
              <a:t>Predictive performance and model checks</a:t>
            </a:r>
          </a:p>
        </p:txBody>
      </p:sp>
      <p:sp>
        <p:nvSpPr>
          <p:cNvPr id="14" name="Google Shape;73;gb80e2ae2f7_1_19">
            <a:extLst>
              <a:ext uri="{FF2B5EF4-FFF2-40B4-BE49-F238E27FC236}">
                <a16:creationId xmlns:a16="http://schemas.microsoft.com/office/drawing/2014/main" id="{674B7149-E93F-DE43-B7A7-DC421FC725E1}"/>
              </a:ext>
            </a:extLst>
          </p:cNvPr>
          <p:cNvSpPr txBox="1"/>
          <p:nvPr/>
        </p:nvSpPr>
        <p:spPr>
          <a:xfrm>
            <a:off x="115661" y="1303497"/>
            <a:ext cx="8247377" cy="1104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indent="133350">
              <a:lnSpc>
                <a:spcPct val="115000"/>
              </a:lnSpc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endParaRPr dirty="0"/>
          </a:p>
          <a:p>
            <a:pPr marL="476250" lvl="1" indent="-342900">
              <a:lnSpc>
                <a:spcPct val="115000"/>
              </a:lnSpc>
              <a:buClr>
                <a:srgbClr val="1FD0B3"/>
              </a:buClr>
              <a:buSzPts val="1800"/>
              <a:buAutoNum type="arabicPeriod"/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dirty="0"/>
              <a:t> All models could be wrong — </a:t>
            </a:r>
            <a:r>
              <a:rPr i="1" dirty="0">
                <a:solidFill>
                  <a:srgbClr val="1BD1B3"/>
                </a:solidFill>
              </a:rPr>
              <a:t>the model comparisons are </a:t>
            </a:r>
            <a:r>
              <a:rPr i="1" dirty="0">
                <a:solidFill>
                  <a:srgbClr val="FFFFFF"/>
                </a:solidFill>
              </a:rPr>
              <a:t>relative</a:t>
            </a:r>
          </a:p>
        </p:txBody>
      </p:sp>
      <p:sp>
        <p:nvSpPr>
          <p:cNvPr id="20" name="Google Shape;73;gb80e2ae2f7_1_19">
            <a:extLst>
              <a:ext uri="{FF2B5EF4-FFF2-40B4-BE49-F238E27FC236}">
                <a16:creationId xmlns:a16="http://schemas.microsoft.com/office/drawing/2014/main" id="{AA2DD081-BFBD-1942-9C79-FBB946494DCF}"/>
              </a:ext>
            </a:extLst>
          </p:cNvPr>
          <p:cNvSpPr txBox="1"/>
          <p:nvPr/>
        </p:nvSpPr>
        <p:spPr>
          <a:xfrm>
            <a:off x="909272" y="2558464"/>
            <a:ext cx="7785921" cy="462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marL="457200" indent="-323850">
              <a:lnSpc>
                <a:spcPct val="115000"/>
              </a:lnSpc>
              <a:buClr>
                <a:srgbClr val="1FD0B3"/>
              </a:buClr>
              <a:buSzPts val="1800"/>
              <a:buFont typeface="Helvetica"/>
              <a:buChar char="➔"/>
              <a:defRPr sz="180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lvl1pPr>
          </a:lstStyle>
          <a:p>
            <a:r>
              <a:rPr sz="1600" dirty="0"/>
              <a:t>Better “fit” does not guarantee the model could be recovered</a:t>
            </a:r>
          </a:p>
        </p:txBody>
      </p:sp>
      <p:sp>
        <p:nvSpPr>
          <p:cNvPr id="21" name="Google Shape;73;gb80e2ae2f7_1_19">
            <a:extLst>
              <a:ext uri="{FF2B5EF4-FFF2-40B4-BE49-F238E27FC236}">
                <a16:creationId xmlns:a16="http://schemas.microsoft.com/office/drawing/2014/main" id="{14C3551C-1456-2349-A14B-4E13A3BBE324}"/>
              </a:ext>
            </a:extLst>
          </p:cNvPr>
          <p:cNvSpPr txBox="1"/>
          <p:nvPr/>
        </p:nvSpPr>
        <p:spPr>
          <a:xfrm>
            <a:off x="909272" y="2082378"/>
            <a:ext cx="7785921" cy="462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marL="457200" indent="-323850">
              <a:lnSpc>
                <a:spcPct val="115000"/>
              </a:lnSpc>
              <a:buClr>
                <a:srgbClr val="1FD0B3"/>
              </a:buClr>
              <a:buSzPts val="1800"/>
              <a:buFont typeface="Helvetica"/>
              <a:buChar char="➔"/>
              <a:defRPr sz="180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lvl1pPr>
          </a:lstStyle>
          <a:p>
            <a:r>
              <a:rPr sz="1600"/>
              <a:t>Better “fit” does not guarantee the model reproduces behaviour</a:t>
            </a:r>
          </a:p>
        </p:txBody>
      </p:sp>
      <p:sp>
        <p:nvSpPr>
          <p:cNvPr id="15" name="Google Shape;73;gb80e2ae2f7_1_19">
            <a:extLst>
              <a:ext uri="{FF2B5EF4-FFF2-40B4-BE49-F238E27FC236}">
                <a16:creationId xmlns:a16="http://schemas.microsoft.com/office/drawing/2014/main" id="{FAEB3B4C-7211-1E49-AEC0-7804534D3AE1}"/>
              </a:ext>
            </a:extLst>
          </p:cNvPr>
          <p:cNvSpPr txBox="1"/>
          <p:nvPr/>
        </p:nvSpPr>
        <p:spPr>
          <a:xfrm>
            <a:off x="115661" y="2769672"/>
            <a:ext cx="8776926" cy="1104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indent="133350">
              <a:lnSpc>
                <a:spcPct val="115000"/>
              </a:lnSpc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endParaRPr dirty="0"/>
          </a:p>
          <a:p>
            <a:pPr marL="476250" lvl="1" indent="-342900">
              <a:lnSpc>
                <a:spcPct val="115000"/>
              </a:lnSpc>
              <a:buClr>
                <a:schemeClr val="accent5">
                  <a:satOff val="-51311"/>
                  <a:lumOff val="33627"/>
                </a:schemeClr>
              </a:buClr>
              <a:buSzPts val="1800"/>
              <a:buAutoNum type="arabicPeriod" startAt="2"/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dirty="0"/>
              <a:t> Generative performance of the model: how well the model can reproduce </a:t>
            </a:r>
            <a:r>
              <a:rPr dirty="0" err="1"/>
              <a:t>behaviour</a:t>
            </a:r>
            <a:r>
              <a:rPr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8399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Model comparison: determining which model best captures data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sp>
        <p:nvSpPr>
          <p:cNvPr id="73" name="Google Shape;73;gb80e2ae2f7_1_19"/>
          <p:cNvSpPr txBox="1"/>
          <p:nvPr/>
        </p:nvSpPr>
        <p:spPr>
          <a:xfrm>
            <a:off x="763699" y="1657031"/>
            <a:ext cx="6951300" cy="1458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</a:pPr>
            <a:r>
              <a:rPr lang="en-US" sz="1800" b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Steps:</a:t>
            </a:r>
          </a:p>
          <a:p>
            <a:pPr marL="476250" lvl="1" indent="-342900">
              <a:lnSpc>
                <a:spcPct val="115000"/>
              </a:lnSpc>
              <a:buClr>
                <a:srgbClr val="1FD0B3"/>
              </a:buClr>
              <a:buSzPts val="1500"/>
              <a:buFont typeface="+mj-lt"/>
              <a:buAutoNum type="arabicPeriod"/>
            </a:pPr>
            <a:r>
              <a:rPr lang="en-US" sz="1800" b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Fit all possible models to behavior</a:t>
            </a:r>
          </a:p>
          <a:p>
            <a:pPr marL="476250" lvl="1" indent="-342900">
              <a:lnSpc>
                <a:spcPct val="115000"/>
              </a:lnSpc>
              <a:buClr>
                <a:srgbClr val="1FD0B3"/>
              </a:buClr>
              <a:buSzPts val="1500"/>
              <a:buFont typeface="+mj-lt"/>
              <a:buAutoNum type="arabicPeriod"/>
            </a:pPr>
            <a:r>
              <a:rPr lang="en-US" sz="1800" b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Compare indices of “fit”</a:t>
            </a: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b="1" dirty="0">
              <a:solidFill>
                <a:srgbClr val="B0FEF1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71;gb80e2ae2f7_1_19">
            <a:extLst>
              <a:ext uri="{FF2B5EF4-FFF2-40B4-BE49-F238E27FC236}">
                <a16:creationId xmlns:a16="http://schemas.microsoft.com/office/drawing/2014/main" id="{6C10D419-DB98-0C4C-A840-97589681FCB4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32205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74495414-5B5A-8A4A-B0D3-7D8266880A7F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  <p:sp>
        <p:nvSpPr>
          <p:cNvPr id="13" name="Google Shape;70;gb80e2ae2f7_1_19">
            <a:extLst>
              <a:ext uri="{FF2B5EF4-FFF2-40B4-BE49-F238E27FC236}">
                <a16:creationId xmlns:a16="http://schemas.microsoft.com/office/drawing/2014/main" id="{88DB6F98-A67F-D94F-AD6E-093020D569F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892888" y="701531"/>
            <a:ext cx="6692922" cy="955501"/>
          </a:xfrm>
          <a:prstGeom prst="rect">
            <a:avLst/>
          </a:prstGeom>
        </p:spPr>
        <p:txBody>
          <a:bodyPr anchor="t"/>
          <a:lstStyle>
            <a:lvl1pPr algn="l">
              <a:defRPr sz="2500" b="1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defRPr>
            </a:lvl1pPr>
          </a:lstStyle>
          <a:p>
            <a:r>
              <a:rPr dirty="0"/>
              <a:t>Predictive performance and model checks</a:t>
            </a:r>
          </a:p>
        </p:txBody>
      </p:sp>
      <p:sp>
        <p:nvSpPr>
          <p:cNvPr id="14" name="Google Shape;73;gb80e2ae2f7_1_19">
            <a:extLst>
              <a:ext uri="{FF2B5EF4-FFF2-40B4-BE49-F238E27FC236}">
                <a16:creationId xmlns:a16="http://schemas.microsoft.com/office/drawing/2014/main" id="{674B7149-E93F-DE43-B7A7-DC421FC725E1}"/>
              </a:ext>
            </a:extLst>
          </p:cNvPr>
          <p:cNvSpPr txBox="1"/>
          <p:nvPr/>
        </p:nvSpPr>
        <p:spPr>
          <a:xfrm>
            <a:off x="115661" y="1303497"/>
            <a:ext cx="8247377" cy="1104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indent="133350">
              <a:lnSpc>
                <a:spcPct val="115000"/>
              </a:lnSpc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endParaRPr dirty="0"/>
          </a:p>
          <a:p>
            <a:pPr marL="476250" lvl="1" indent="-342900">
              <a:lnSpc>
                <a:spcPct val="115000"/>
              </a:lnSpc>
              <a:buClr>
                <a:srgbClr val="1FD0B3"/>
              </a:buClr>
              <a:buSzPts val="1800"/>
              <a:buAutoNum type="arabicPeriod"/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dirty="0"/>
              <a:t> All models could be wrong — </a:t>
            </a:r>
            <a:r>
              <a:rPr i="1" dirty="0">
                <a:solidFill>
                  <a:srgbClr val="1BD1B3"/>
                </a:solidFill>
              </a:rPr>
              <a:t>the model comparisons are </a:t>
            </a:r>
            <a:r>
              <a:rPr i="1" dirty="0">
                <a:solidFill>
                  <a:srgbClr val="FFFFFF"/>
                </a:solidFill>
              </a:rPr>
              <a:t>relative</a:t>
            </a:r>
          </a:p>
        </p:txBody>
      </p:sp>
      <p:sp>
        <p:nvSpPr>
          <p:cNvPr id="20" name="Google Shape;73;gb80e2ae2f7_1_19">
            <a:extLst>
              <a:ext uri="{FF2B5EF4-FFF2-40B4-BE49-F238E27FC236}">
                <a16:creationId xmlns:a16="http://schemas.microsoft.com/office/drawing/2014/main" id="{AA2DD081-BFBD-1942-9C79-FBB946494DCF}"/>
              </a:ext>
            </a:extLst>
          </p:cNvPr>
          <p:cNvSpPr txBox="1"/>
          <p:nvPr/>
        </p:nvSpPr>
        <p:spPr>
          <a:xfrm>
            <a:off x="909272" y="2558464"/>
            <a:ext cx="7785921" cy="462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marL="457200" indent="-323850">
              <a:lnSpc>
                <a:spcPct val="115000"/>
              </a:lnSpc>
              <a:buClr>
                <a:srgbClr val="1FD0B3"/>
              </a:buClr>
              <a:buSzPts val="1800"/>
              <a:buFont typeface="Helvetica"/>
              <a:buChar char="➔"/>
              <a:defRPr sz="180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lvl1pPr>
          </a:lstStyle>
          <a:p>
            <a:r>
              <a:rPr sz="1600" dirty="0"/>
              <a:t>Better “fit” does not guarantee the model could be recovered</a:t>
            </a:r>
          </a:p>
        </p:txBody>
      </p:sp>
      <p:sp>
        <p:nvSpPr>
          <p:cNvPr id="21" name="Google Shape;73;gb80e2ae2f7_1_19">
            <a:extLst>
              <a:ext uri="{FF2B5EF4-FFF2-40B4-BE49-F238E27FC236}">
                <a16:creationId xmlns:a16="http://schemas.microsoft.com/office/drawing/2014/main" id="{14C3551C-1456-2349-A14B-4E13A3BBE324}"/>
              </a:ext>
            </a:extLst>
          </p:cNvPr>
          <p:cNvSpPr txBox="1"/>
          <p:nvPr/>
        </p:nvSpPr>
        <p:spPr>
          <a:xfrm>
            <a:off x="909272" y="2082378"/>
            <a:ext cx="7785921" cy="462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marL="457200" indent="-323850">
              <a:lnSpc>
                <a:spcPct val="115000"/>
              </a:lnSpc>
              <a:buClr>
                <a:srgbClr val="1FD0B3"/>
              </a:buClr>
              <a:buSzPts val="1800"/>
              <a:buFont typeface="Helvetica"/>
              <a:buChar char="➔"/>
              <a:defRPr sz="180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lvl1pPr>
          </a:lstStyle>
          <a:p>
            <a:r>
              <a:rPr sz="1600" dirty="0"/>
              <a:t>Better “fit” does not guarantee the model reproduces </a:t>
            </a:r>
            <a:r>
              <a:rPr sz="1600" dirty="0" err="1"/>
              <a:t>behaviour</a:t>
            </a:r>
            <a:endParaRPr sz="1600" dirty="0"/>
          </a:p>
        </p:txBody>
      </p:sp>
      <p:sp>
        <p:nvSpPr>
          <p:cNvPr id="15" name="Google Shape;73;gb80e2ae2f7_1_19">
            <a:extLst>
              <a:ext uri="{FF2B5EF4-FFF2-40B4-BE49-F238E27FC236}">
                <a16:creationId xmlns:a16="http://schemas.microsoft.com/office/drawing/2014/main" id="{FAEB3B4C-7211-1E49-AEC0-7804534D3AE1}"/>
              </a:ext>
            </a:extLst>
          </p:cNvPr>
          <p:cNvSpPr txBox="1"/>
          <p:nvPr/>
        </p:nvSpPr>
        <p:spPr>
          <a:xfrm>
            <a:off x="115661" y="2769672"/>
            <a:ext cx="8776926" cy="1104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indent="133350">
              <a:lnSpc>
                <a:spcPct val="115000"/>
              </a:lnSpc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endParaRPr dirty="0"/>
          </a:p>
          <a:p>
            <a:pPr marL="476250" lvl="1" indent="-342900">
              <a:lnSpc>
                <a:spcPct val="115000"/>
              </a:lnSpc>
              <a:buClr>
                <a:schemeClr val="accent5">
                  <a:satOff val="-51311"/>
                  <a:lumOff val="33627"/>
                </a:schemeClr>
              </a:buClr>
              <a:buSzPts val="1800"/>
              <a:buAutoNum type="arabicPeriod" startAt="2"/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dirty="0"/>
              <a:t> Generative performance of the model: how well the model can reproduce </a:t>
            </a:r>
            <a:r>
              <a:rPr dirty="0" err="1"/>
              <a:t>behaviour</a:t>
            </a:r>
            <a:r>
              <a:rPr dirty="0"/>
              <a:t> </a:t>
            </a:r>
          </a:p>
        </p:txBody>
      </p:sp>
      <p:sp>
        <p:nvSpPr>
          <p:cNvPr id="16" name="Google Shape;73;gb80e2ae2f7_1_19">
            <a:extLst>
              <a:ext uri="{FF2B5EF4-FFF2-40B4-BE49-F238E27FC236}">
                <a16:creationId xmlns:a16="http://schemas.microsoft.com/office/drawing/2014/main" id="{8A482587-B1A9-A648-A42B-6B2E3D066CE1}"/>
              </a:ext>
            </a:extLst>
          </p:cNvPr>
          <p:cNvSpPr txBox="1"/>
          <p:nvPr/>
        </p:nvSpPr>
        <p:spPr>
          <a:xfrm>
            <a:off x="645854" y="3801531"/>
            <a:ext cx="7785922" cy="462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23850">
              <a:lnSpc>
                <a:spcPct val="115000"/>
              </a:lnSpc>
              <a:buClr>
                <a:srgbClr val="1FD0B3"/>
              </a:buClr>
              <a:buSzPts val="1800"/>
              <a:buFont typeface="Helvetica"/>
              <a:buChar char="➔"/>
              <a:defRPr sz="180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sz="1600" dirty="0"/>
              <a:t>Check model performance against </a:t>
            </a:r>
            <a:r>
              <a:rPr sz="1600" dirty="0" err="1"/>
              <a:t>behavioural</a:t>
            </a:r>
            <a:r>
              <a:rPr sz="1600" dirty="0"/>
              <a:t> data </a:t>
            </a:r>
            <a:r>
              <a:rPr sz="1600" b="1" dirty="0">
                <a:solidFill>
                  <a:srgbClr val="FFFFFF"/>
                </a:solidFill>
              </a:rPr>
              <a:t>qualitatively</a:t>
            </a:r>
          </a:p>
        </p:txBody>
      </p:sp>
      <p:sp>
        <p:nvSpPr>
          <p:cNvPr id="17" name="Google Shape;73;gb80e2ae2f7_1_19">
            <a:extLst>
              <a:ext uri="{FF2B5EF4-FFF2-40B4-BE49-F238E27FC236}">
                <a16:creationId xmlns:a16="http://schemas.microsoft.com/office/drawing/2014/main" id="{1564CB80-5A64-8647-9F2A-69FBCA2BAB5F}"/>
              </a:ext>
            </a:extLst>
          </p:cNvPr>
          <p:cNvSpPr txBox="1"/>
          <p:nvPr/>
        </p:nvSpPr>
        <p:spPr>
          <a:xfrm>
            <a:off x="645854" y="4321328"/>
            <a:ext cx="7785922" cy="462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23850">
              <a:lnSpc>
                <a:spcPct val="115000"/>
              </a:lnSpc>
              <a:buClr>
                <a:srgbClr val="1FD0B3"/>
              </a:buClr>
              <a:buSzPts val="1800"/>
              <a:buFont typeface="Helvetica"/>
              <a:buChar char="➔"/>
              <a:defRPr sz="180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sz="1600"/>
              <a:t>Try to find a behavioural pattern that </a:t>
            </a:r>
            <a:r>
              <a:rPr sz="1600" b="1">
                <a:solidFill>
                  <a:srgbClr val="FFFFFF"/>
                </a:solidFill>
              </a:rPr>
              <a:t>dissociates</a:t>
            </a:r>
            <a:r>
              <a:rPr sz="1600"/>
              <a:t> between the models</a:t>
            </a:r>
          </a:p>
        </p:txBody>
      </p:sp>
      <p:sp>
        <p:nvSpPr>
          <p:cNvPr id="18" name="Google Shape;73;gb80e2ae2f7_1_19">
            <a:extLst>
              <a:ext uri="{FF2B5EF4-FFF2-40B4-BE49-F238E27FC236}">
                <a16:creationId xmlns:a16="http://schemas.microsoft.com/office/drawing/2014/main" id="{825BB8B9-CF6E-0147-876F-386B1F41E62F}"/>
              </a:ext>
            </a:extLst>
          </p:cNvPr>
          <p:cNvSpPr txBox="1"/>
          <p:nvPr/>
        </p:nvSpPr>
        <p:spPr>
          <a:xfrm>
            <a:off x="2619166" y="4753704"/>
            <a:ext cx="8480809" cy="36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indent="228600">
              <a:lnSpc>
                <a:spcPct val="115000"/>
              </a:lnSpc>
              <a:buClr>
                <a:srgbClr val="1FD0B3"/>
              </a:buClr>
              <a:buFont typeface="Helvetica"/>
              <a:defRPr sz="1200" i="1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defRPr>
            </a:lvl1pPr>
          </a:lstStyle>
          <a:p>
            <a:pPr>
              <a:defRPr i="0">
                <a:solidFill>
                  <a:srgbClr val="B0FEF1"/>
                </a:solidFill>
              </a:defRPr>
            </a:pPr>
            <a:r>
              <a:rPr i="1">
                <a:solidFill>
                  <a:srgbClr val="1BD1B3"/>
                </a:solidFill>
              </a:rPr>
              <a:t>The importance of model falsification (Palminteri et al., Trends Cog Sci 2017) </a:t>
            </a:r>
          </a:p>
        </p:txBody>
      </p:sp>
    </p:spTree>
    <p:extLst>
      <p:ext uri="{BB962C8B-B14F-4D97-AF65-F5344CB8AC3E}">
        <p14:creationId xmlns:p14="http://schemas.microsoft.com/office/powerpoint/2010/main" val="40184816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74495414-5B5A-8A4A-B0D3-7D8266880A7F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  <p:sp>
        <p:nvSpPr>
          <p:cNvPr id="19" name="Google Shape;70;gb80e2ae2f7_1_19">
            <a:extLst>
              <a:ext uri="{FF2B5EF4-FFF2-40B4-BE49-F238E27FC236}">
                <a16:creationId xmlns:a16="http://schemas.microsoft.com/office/drawing/2014/main" id="{AF536373-0DD3-4946-B8B1-9BDA2C87A067}"/>
              </a:ext>
            </a:extLst>
          </p:cNvPr>
          <p:cNvSpPr txBox="1">
            <a:spLocks/>
          </p:cNvSpPr>
          <p:nvPr/>
        </p:nvSpPr>
        <p:spPr>
          <a:xfrm>
            <a:off x="892888" y="701531"/>
            <a:ext cx="6692922" cy="955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2500" b="1" i="0" u="none" strike="noStrike" cap="none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Generative performance of the model</a:t>
            </a:r>
            <a:endParaRPr lang="en-US" dirty="0"/>
          </a:p>
        </p:txBody>
      </p:sp>
      <p:sp>
        <p:nvSpPr>
          <p:cNvPr id="23" name="Google Shape;73;gb80e2ae2f7_1_19">
            <a:extLst>
              <a:ext uri="{FF2B5EF4-FFF2-40B4-BE49-F238E27FC236}">
                <a16:creationId xmlns:a16="http://schemas.microsoft.com/office/drawing/2014/main" id="{7D1239ED-71DD-8E4F-BB89-F52BA118613E}"/>
              </a:ext>
            </a:extLst>
          </p:cNvPr>
          <p:cNvSpPr txBox="1"/>
          <p:nvPr/>
        </p:nvSpPr>
        <p:spPr>
          <a:xfrm>
            <a:off x="350427" y="1657031"/>
            <a:ext cx="8779655" cy="206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indent="133350">
              <a:lnSpc>
                <a:spcPct val="115000"/>
              </a:lnSpc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dirty="0"/>
              <a:t>Steps:</a:t>
            </a:r>
          </a:p>
          <a:p>
            <a:pPr marL="476250" lvl="1" indent="-342900">
              <a:lnSpc>
                <a:spcPct val="115000"/>
              </a:lnSpc>
              <a:buClr>
                <a:srgbClr val="1FD0B3"/>
              </a:buClr>
              <a:buSzPts val="1800"/>
              <a:buAutoNum type="arabicPeriod"/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dirty="0"/>
              <a:t>Simulate the models with the best fitted parameters</a:t>
            </a:r>
          </a:p>
          <a:p>
            <a:pPr marL="476250" lvl="1" indent="-342900">
              <a:lnSpc>
                <a:spcPct val="115000"/>
              </a:lnSpc>
              <a:buClr>
                <a:srgbClr val="1FD0B3"/>
              </a:buClr>
              <a:buSzPts val="1800"/>
              <a:buAutoNum type="arabicPeriod"/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dirty="0"/>
              <a:t>Define a </a:t>
            </a:r>
            <a:r>
              <a:rPr dirty="0" err="1"/>
              <a:t>behavioural</a:t>
            </a:r>
            <a:r>
              <a:rPr dirty="0"/>
              <a:t> marker:  where models’ </a:t>
            </a:r>
            <a:r>
              <a:rPr dirty="0" err="1"/>
              <a:t>behaviour</a:t>
            </a:r>
            <a:r>
              <a:rPr dirty="0"/>
              <a:t> won’t generate the same predictions  </a:t>
            </a:r>
          </a:p>
          <a:p>
            <a:pPr marL="476250" lvl="1" indent="-342900">
              <a:lnSpc>
                <a:spcPct val="115000"/>
              </a:lnSpc>
              <a:buClr>
                <a:srgbClr val="1FD0B3"/>
              </a:buClr>
              <a:buSzPts val="1800"/>
              <a:buAutoNum type="arabicPeriod"/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pPr>
            <a:r>
              <a:rPr dirty="0"/>
              <a:t>Compare model performance to subjects’ actual </a:t>
            </a:r>
            <a:r>
              <a:rPr dirty="0" err="1"/>
              <a:t>behaviour</a:t>
            </a:r>
            <a:r>
              <a:rPr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520507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74495414-5B5A-8A4A-B0D3-7D8266880A7F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  <p:sp>
        <p:nvSpPr>
          <p:cNvPr id="19" name="Google Shape;70;gb80e2ae2f7_1_19">
            <a:extLst>
              <a:ext uri="{FF2B5EF4-FFF2-40B4-BE49-F238E27FC236}">
                <a16:creationId xmlns:a16="http://schemas.microsoft.com/office/drawing/2014/main" id="{AF536373-0DD3-4946-B8B1-9BDA2C87A067}"/>
              </a:ext>
            </a:extLst>
          </p:cNvPr>
          <p:cNvSpPr txBox="1">
            <a:spLocks/>
          </p:cNvSpPr>
          <p:nvPr/>
        </p:nvSpPr>
        <p:spPr>
          <a:xfrm>
            <a:off x="892888" y="701531"/>
            <a:ext cx="6692922" cy="955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2500" b="1" i="0" u="none" strike="noStrike" cap="none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Generative performance of the model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Google Shape;73;gb80e2ae2f7_1_19">
                <a:extLst>
                  <a:ext uri="{FF2B5EF4-FFF2-40B4-BE49-F238E27FC236}">
                    <a16:creationId xmlns:a16="http://schemas.microsoft.com/office/drawing/2014/main" id="{246CCC11-E9BE-064F-8194-5AC661E832FC}"/>
                  </a:ext>
                </a:extLst>
              </p:cNvPr>
              <p:cNvSpPr txBox="1"/>
              <p:nvPr/>
            </p:nvSpPr>
            <p:spPr>
              <a:xfrm>
                <a:off x="481374" y="1243748"/>
                <a:ext cx="8482423" cy="333338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lIns="91424" tIns="91424" rIns="91424" bIns="91424">
                <a:spAutoFit/>
              </a:bodyPr>
              <a:lstStyle/>
              <a:p>
                <a:pPr indent="133350">
                  <a:lnSpc>
                    <a:spcPct val="115000"/>
                  </a:lnSpc>
                  <a:defRPr sz="1800" b="1">
                    <a:solidFill>
                      <a:srgbClr val="B0FEF1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/>
                  <a:t>Example: </a:t>
                </a:r>
              </a:p>
              <a:p>
                <a:pPr lvl="1" indent="228600">
                  <a:lnSpc>
                    <a:spcPct val="115000"/>
                  </a:lnSpc>
                  <a:defRPr sz="1800" b="1">
                    <a:solidFill>
                      <a:srgbClr val="B0FEF1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endParaRPr dirty="0"/>
              </a:p>
              <a:p>
                <a:pPr lvl="1" indent="228600">
                  <a:lnSpc>
                    <a:spcPct val="115000"/>
                  </a:lnSpc>
                  <a:defRPr sz="1800" b="1">
                    <a:solidFill>
                      <a:srgbClr val="B0FEF1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/>
                  <a:t>Model 1:  </a:t>
                </a:r>
                <a:r>
                  <a:rPr i="1" dirty="0">
                    <a:solidFill>
                      <a:srgbClr val="FFFFFF"/>
                    </a:solidFill>
                  </a:rPr>
                  <a:t>fixed</a:t>
                </a:r>
                <a:r>
                  <a:rPr dirty="0"/>
                  <a:t> learning rate and </a:t>
                </a:r>
                <a:r>
                  <a:rPr dirty="0" err="1"/>
                  <a:t>softmax</a:t>
                </a:r>
                <a:r>
                  <a:rPr dirty="0"/>
                  <a:t> decision rule</a:t>
                </a:r>
              </a:p>
              <a:p>
                <a:pPr lvl="1" indent="228600">
                  <a:lnSpc>
                    <a:spcPct val="115000"/>
                  </a:lnSpc>
                  <a:defRPr sz="1800" b="1">
                    <a:solidFill>
                      <a:srgbClr val="B0FEF1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/>
                  <a:t>Model 2: </a:t>
                </a:r>
                <a:r>
                  <a:rPr i="1" dirty="0">
                    <a:solidFill>
                      <a:srgbClr val="FFFFFF"/>
                    </a:solidFill>
                  </a:rPr>
                  <a:t>decaying</a:t>
                </a:r>
                <a:r>
                  <a:rPr dirty="0"/>
                  <a:t> learning rate and </a:t>
                </a:r>
                <a:r>
                  <a:rPr dirty="0" err="1"/>
                  <a:t>softmax</a:t>
                </a:r>
                <a:r>
                  <a:rPr dirty="0"/>
                  <a:t> decision rule: </a:t>
                </a:r>
                <a:endParaRPr lang="en-US" dirty="0"/>
              </a:p>
              <a:p>
                <a:pPr lvl="1" indent="228600">
                  <a:lnSpc>
                    <a:spcPct val="115000"/>
                  </a:lnSpc>
                  <a:defRPr sz="1800" b="1">
                    <a:solidFill>
                      <a:srgbClr val="B0FEF1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lang="en-US" dirty="0"/>
                  <a:t>	</a:t>
                </a:r>
                <a:r>
                  <a:rPr sz="1600" dirty="0"/>
                  <a:t>the agent progressively decreases the update of the option values </a:t>
                </a:r>
                <a:r>
                  <a:rPr lang="en-US" sz="1600" dirty="0"/>
                  <a:t>	</a:t>
                </a:r>
                <a:r>
                  <a:rPr sz="1600" dirty="0"/>
                  <a:t>and “ignores” the irrelevant non-rewarding events</a:t>
                </a:r>
                <a:endParaRPr lang="en-US" sz="1600" dirty="0"/>
              </a:p>
              <a:p>
                <a:pPr lvl="1" indent="228600">
                  <a:lnSpc>
                    <a:spcPct val="115000"/>
                  </a:lnSpc>
                  <a:defRPr sz="1800" b="1">
                    <a:solidFill>
                      <a:srgbClr val="B0FEF1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endParaRPr sz="1600" dirty="0"/>
              </a:p>
              <a:p>
                <a:pPr lvl="1" indent="228600">
                  <a:lnSpc>
                    <a:spcPct val="115000"/>
                  </a:lnSpc>
                  <a:defRPr sz="1800" b="1">
                    <a:solidFill>
                      <a:srgbClr val="B0FEF1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/>
                  <a:t>The agent is </a:t>
                </a:r>
                <a:r>
                  <a:rPr i="1" dirty="0">
                    <a:solidFill>
                      <a:srgbClr val="FFFFFF"/>
                    </a:solidFill>
                  </a:rPr>
                  <a:t>less likely</a:t>
                </a:r>
                <a:r>
                  <a:rPr dirty="0"/>
                  <a:t> to switch choice after a negative prediction error</a:t>
                </a:r>
              </a:p>
              <a:p>
                <a:pPr lvl="1" indent="228600">
                  <a:lnSpc>
                    <a:spcPct val="115000"/>
                  </a:lnSpc>
                  <a:defRPr sz="1800" b="1">
                    <a:solidFill>
                      <a:srgbClr val="B0FEF1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endParaRPr dirty="0"/>
              </a:p>
              <a:p>
                <a:pPr lvl="1" indent="228600">
                  <a:lnSpc>
                    <a:spcPct val="115000"/>
                  </a:lnSpc>
                  <a:defRPr sz="1800" b="1">
                    <a:solidFill>
                      <a:srgbClr val="B0FEF1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/>
                  <a:t>Benchmark </a:t>
                </a:r>
                <a:r>
                  <a:rPr dirty="0" err="1"/>
                  <a:t>behaviour</a:t>
                </a:r>
                <a:r>
                  <a:rPr dirty="0"/>
                  <a:t>: </a:t>
                </a:r>
                <a14:m>
                  <m:oMath xmlns:m="http://schemas.openxmlformats.org/officeDocument/2006/math">
                    <m:r>
                      <a:rPr sz="2200" i="1">
                        <a:solidFill>
                          <a:srgbClr val="B0FEF1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sz="2200" i="1">
                        <a:solidFill>
                          <a:srgbClr val="B0FEF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sz="2200" i="1">
                        <a:solidFill>
                          <a:srgbClr val="B0FEF1"/>
                        </a:solidFill>
                        <a:latin typeface="Cambria Math" panose="02040503050406030204" pitchFamily="18" charset="0"/>
                      </a:rPr>
                      <m:t>𝑠𝑤𝑖𝑡𝑐h</m:t>
                    </m:r>
                    <m:r>
                      <a:rPr sz="2200" i="1">
                        <a:solidFill>
                          <a:srgbClr val="B0FEF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dirty="0"/>
                  <a:t> after a </a:t>
                </a:r>
                <a:r>
                  <a:rPr i="1" dirty="0"/>
                  <a:t>negative</a:t>
                </a:r>
                <a:r>
                  <a:rPr dirty="0"/>
                  <a:t> prediction error     </a:t>
                </a:r>
              </a:p>
            </p:txBody>
          </p:sp>
        </mc:Choice>
        <mc:Fallback xmlns="">
          <p:sp>
            <p:nvSpPr>
              <p:cNvPr id="11" name="Google Shape;73;gb80e2ae2f7_1_19">
                <a:extLst>
                  <a:ext uri="{FF2B5EF4-FFF2-40B4-BE49-F238E27FC236}">
                    <a16:creationId xmlns:a16="http://schemas.microsoft.com/office/drawing/2014/main" id="{246CCC11-E9BE-064F-8194-5AC661E832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374" y="1243748"/>
                <a:ext cx="8482423" cy="3333381"/>
              </a:xfrm>
              <a:prstGeom prst="rect">
                <a:avLst/>
              </a:prstGeom>
              <a:blipFill>
                <a:blip r:embed="rId7"/>
                <a:stretch>
                  <a:fillRect b="-380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363436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74495414-5B5A-8A4A-B0D3-7D8266880A7F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  <p:sp>
        <p:nvSpPr>
          <p:cNvPr id="19" name="Google Shape;70;gb80e2ae2f7_1_19">
            <a:extLst>
              <a:ext uri="{FF2B5EF4-FFF2-40B4-BE49-F238E27FC236}">
                <a16:creationId xmlns:a16="http://schemas.microsoft.com/office/drawing/2014/main" id="{AF536373-0DD3-4946-B8B1-9BDA2C87A067}"/>
              </a:ext>
            </a:extLst>
          </p:cNvPr>
          <p:cNvSpPr txBox="1">
            <a:spLocks/>
          </p:cNvSpPr>
          <p:nvPr/>
        </p:nvSpPr>
        <p:spPr>
          <a:xfrm>
            <a:off x="892888" y="701531"/>
            <a:ext cx="6692922" cy="955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2500" b="1" i="0" u="none" strike="noStrike" cap="none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Generative performance of the model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Google Shape;73;gb80e2ae2f7_1_19">
                <a:extLst>
                  <a:ext uri="{FF2B5EF4-FFF2-40B4-BE49-F238E27FC236}">
                    <a16:creationId xmlns:a16="http://schemas.microsoft.com/office/drawing/2014/main" id="{04C1E757-2F5D-5C46-817D-1DD70E6D2C08}"/>
                  </a:ext>
                </a:extLst>
              </p:cNvPr>
              <p:cNvSpPr txBox="1"/>
              <p:nvPr/>
            </p:nvSpPr>
            <p:spPr>
              <a:xfrm>
                <a:off x="181313" y="1831223"/>
                <a:ext cx="4887775" cy="277384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lIns="91424" tIns="91424" rIns="91424" bIns="91424">
                <a:spAutoFit/>
              </a:bodyPr>
              <a:lstStyle/>
              <a:p>
                <a:pPr>
                  <a:lnSpc>
                    <a:spcPct val="115000"/>
                  </a:lnSpc>
                  <a:defRPr sz="1800">
                    <a:solidFill>
                      <a:srgbClr val="1BD1B3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/>
                  <a:t>N = 30 subjects who played 2-arm bandit task, T = 100 trials,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sz="215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215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sz="215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  <m:t>𝑟𝑒𝑤𝑎𝑟𝑑</m:t>
                        </m:r>
                      </m:sub>
                    </m:sSub>
                    <m:r>
                      <a:rPr sz="215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=0.8</m:t>
                    </m:r>
                  </m:oMath>
                </a14:m>
                <a:r>
                  <a:rPr dirty="0"/>
                  <a:t>  </a:t>
                </a:r>
              </a:p>
              <a:p>
                <a:pPr>
                  <a:lnSpc>
                    <a:spcPct val="115000"/>
                  </a:lnSpc>
                  <a:defRPr sz="1800">
                    <a:solidFill>
                      <a:srgbClr val="1BD1B3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endParaRPr dirty="0"/>
              </a:p>
              <a:p>
                <a:pPr>
                  <a:lnSpc>
                    <a:spcPct val="115000"/>
                  </a:lnSpc>
                  <a:defRPr sz="1800">
                    <a:solidFill>
                      <a:srgbClr val="1BD1B3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/>
                  <a:t>Best fitted model group parameters: </a:t>
                </a:r>
              </a:p>
              <a:p>
                <a:pPr>
                  <a:lnSpc>
                    <a:spcPct val="115000"/>
                  </a:lnSpc>
                  <a:defRPr sz="1800">
                    <a:solidFill>
                      <a:srgbClr val="1BD1B3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/>
                  <a:t>Model 1: chosen learning 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sz="220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220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sz="220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  <m:t>𝑐h𝑜𝑠𝑒𝑛</m:t>
                        </m:r>
                      </m:sub>
                    </m:sSub>
                    <m:r>
                      <a:rPr sz="220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=0.7</m:t>
                    </m:r>
                  </m:oMath>
                </a14:m>
                <a:r>
                  <a:rPr dirty="0"/>
                  <a:t>, </a:t>
                </a:r>
                <a14:m>
                  <m:oMath xmlns:m="http://schemas.openxmlformats.org/officeDocument/2006/math">
                    <m:r>
                      <a:rPr sz="220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𝜏</m:t>
                    </m:r>
                    <m:r>
                      <a:rPr sz="220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=0.2</m:t>
                    </m:r>
                  </m:oMath>
                </a14:m>
                <a:endParaRPr dirty="0"/>
              </a:p>
              <a:p>
                <a:pPr>
                  <a:lnSpc>
                    <a:spcPct val="115000"/>
                  </a:lnSpc>
                  <a:defRPr sz="1800">
                    <a:solidFill>
                      <a:srgbClr val="1BD1B3"/>
                    </a:solidFill>
                    <a:latin typeface="Volkhov"/>
                    <a:ea typeface="Volkhov"/>
                    <a:cs typeface="Volkhov"/>
                    <a:sym typeface="Volkhov"/>
                  </a:defRPr>
                </a:pPr>
                <a:r>
                  <a:rPr dirty="0"/>
                  <a:t>Model 2: initial chosen learning 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sz="220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sz="220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sz="2200" i="1">
                            <a:solidFill>
                              <a:srgbClr val="1BD1B3"/>
                            </a:solidFill>
                            <a:latin typeface="Cambria Math" panose="02040503050406030204" pitchFamily="18" charset="0"/>
                          </a:rPr>
                          <m:t>𝑐h𝑜𝑠𝑒𝑛</m:t>
                        </m:r>
                      </m:sub>
                    </m:sSub>
                    <m:r>
                      <a:rPr sz="220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=0.7</m:t>
                    </m:r>
                  </m:oMath>
                </a14:m>
                <a:r>
                  <a:rPr dirty="0"/>
                  <a:t>, decay parameter </a:t>
                </a:r>
                <a14:m>
                  <m:oMath xmlns:m="http://schemas.openxmlformats.org/officeDocument/2006/math">
                    <m:r>
                      <a:rPr sz="220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𝜂</m:t>
                    </m:r>
                    <m:r>
                      <a:rPr sz="2200" i="1">
                        <a:solidFill>
                          <a:srgbClr val="1BD1B3"/>
                        </a:solidFill>
                        <a:latin typeface="Cambria Math" panose="02040503050406030204" pitchFamily="18" charset="0"/>
                      </a:rPr>
                      <m:t>=0.02</m:t>
                    </m:r>
                  </m:oMath>
                </a14:m>
                <a:endParaRPr dirty="0"/>
              </a:p>
            </p:txBody>
          </p:sp>
        </mc:Choice>
        <mc:Fallback xmlns="">
          <p:sp>
            <p:nvSpPr>
              <p:cNvPr id="13" name="Google Shape;73;gb80e2ae2f7_1_19">
                <a:extLst>
                  <a:ext uri="{FF2B5EF4-FFF2-40B4-BE49-F238E27FC236}">
                    <a16:creationId xmlns:a16="http://schemas.microsoft.com/office/drawing/2014/main" id="{04C1E757-2F5D-5C46-817D-1DD70E6D2C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1313" y="1831223"/>
                <a:ext cx="4887775" cy="2773849"/>
              </a:xfrm>
              <a:prstGeom prst="rect">
                <a:avLst/>
              </a:prstGeom>
              <a:blipFill>
                <a:blip r:embed="rId7"/>
                <a:stretch>
                  <a:fillRect l="-777" b="-6849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Google Shape;73;gb80e2ae2f7_1_19">
            <a:extLst>
              <a:ext uri="{FF2B5EF4-FFF2-40B4-BE49-F238E27FC236}">
                <a16:creationId xmlns:a16="http://schemas.microsoft.com/office/drawing/2014/main" id="{82ACBB31-858D-6A4A-BA95-BEEA62EF0538}"/>
              </a:ext>
            </a:extLst>
          </p:cNvPr>
          <p:cNvSpPr txBox="1"/>
          <p:nvPr/>
        </p:nvSpPr>
        <p:spPr>
          <a:xfrm>
            <a:off x="481374" y="1243748"/>
            <a:ext cx="8482423" cy="462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indent="133350">
              <a:lnSpc>
                <a:spcPct val="115000"/>
              </a:lnSpc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lvl1pPr>
          </a:lstStyle>
          <a:p>
            <a:r>
              <a:rPr dirty="0"/>
              <a:t>Example: </a:t>
            </a:r>
          </a:p>
        </p:txBody>
      </p:sp>
      <p:pic>
        <p:nvPicPr>
          <p:cNvPr id="16" name="decay_learningrate.png" descr="decay_learningrate.png">
            <a:extLst>
              <a:ext uri="{FF2B5EF4-FFF2-40B4-BE49-F238E27FC236}">
                <a16:creationId xmlns:a16="http://schemas.microsoft.com/office/drawing/2014/main" id="{E77A400E-6636-EF4C-9AD8-0C1E988B0D5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5646109" y="1888309"/>
            <a:ext cx="3166038" cy="237452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3052060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74495414-5B5A-8A4A-B0D3-7D8266880A7F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  <p:sp>
        <p:nvSpPr>
          <p:cNvPr id="19" name="Google Shape;70;gb80e2ae2f7_1_19">
            <a:extLst>
              <a:ext uri="{FF2B5EF4-FFF2-40B4-BE49-F238E27FC236}">
                <a16:creationId xmlns:a16="http://schemas.microsoft.com/office/drawing/2014/main" id="{AF536373-0DD3-4946-B8B1-9BDA2C87A067}"/>
              </a:ext>
            </a:extLst>
          </p:cNvPr>
          <p:cNvSpPr txBox="1">
            <a:spLocks/>
          </p:cNvSpPr>
          <p:nvPr/>
        </p:nvSpPr>
        <p:spPr>
          <a:xfrm>
            <a:off x="892888" y="701531"/>
            <a:ext cx="6692922" cy="955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2500" b="1" i="0" u="none" strike="noStrike" cap="none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Generative performance of the model</a:t>
            </a:r>
            <a:endParaRPr lang="en-US" dirty="0"/>
          </a:p>
        </p:txBody>
      </p:sp>
      <p:sp>
        <p:nvSpPr>
          <p:cNvPr id="14" name="Google Shape;73;gb80e2ae2f7_1_19">
            <a:extLst>
              <a:ext uri="{FF2B5EF4-FFF2-40B4-BE49-F238E27FC236}">
                <a16:creationId xmlns:a16="http://schemas.microsoft.com/office/drawing/2014/main" id="{DE63ECCA-1819-654A-876D-EAE4E8A057A4}"/>
              </a:ext>
            </a:extLst>
          </p:cNvPr>
          <p:cNvSpPr txBox="1"/>
          <p:nvPr/>
        </p:nvSpPr>
        <p:spPr>
          <a:xfrm>
            <a:off x="481374" y="1243748"/>
            <a:ext cx="8482423" cy="462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indent="133350">
              <a:lnSpc>
                <a:spcPct val="115000"/>
              </a:lnSpc>
              <a:defRPr sz="1800" b="1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defRPr>
            </a:lvl1pPr>
          </a:lstStyle>
          <a:p>
            <a:r>
              <a:t>Example: </a:t>
            </a:r>
          </a:p>
        </p:txBody>
      </p:sp>
      <p:pic>
        <p:nvPicPr>
          <p:cNvPr id="17" name="model_falsification.png" descr="model_falsification.png">
            <a:extLst>
              <a:ext uri="{FF2B5EF4-FFF2-40B4-BE49-F238E27FC236}">
                <a16:creationId xmlns:a16="http://schemas.microsoft.com/office/drawing/2014/main" id="{EAB70079-8909-3C4E-9FE5-CC7B9A1C20A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2900600" y="1551703"/>
            <a:ext cx="3482292" cy="329372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970136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Model comparison: determining which model best captures data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73;gb80e2ae2f7_1_19">
            <a:extLst>
              <a:ext uri="{FF2B5EF4-FFF2-40B4-BE49-F238E27FC236}">
                <a16:creationId xmlns:a16="http://schemas.microsoft.com/office/drawing/2014/main" id="{8FAABB6E-9C5E-3342-B1CF-D0C7DF4B3465}"/>
              </a:ext>
            </a:extLst>
          </p:cNvPr>
          <p:cNvSpPr txBox="1"/>
          <p:nvPr/>
        </p:nvSpPr>
        <p:spPr>
          <a:xfrm>
            <a:off x="1381931" y="2801086"/>
            <a:ext cx="6951300" cy="1140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>
              <a:lnSpc>
                <a:spcPct val="115000"/>
              </a:lnSpc>
              <a:buClr>
                <a:srgbClr val="1FD0B3"/>
              </a:buClr>
              <a:buSzPts val="1500"/>
              <a:buFont typeface="Volkhov"/>
              <a:buChar char="➔"/>
            </a:pPr>
            <a:r>
              <a:rPr lang="en-US" sz="1800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Take into account likelihood — </a:t>
            </a:r>
            <a:r>
              <a:rPr lang="en-US" sz="1800" i="1" dirty="0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rPr>
              <a:t>the probability the algorithm generated these choices </a:t>
            </a:r>
            <a:r>
              <a:rPr lang="en-US" sz="1800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— AND penalize more complex models</a:t>
            </a:r>
            <a:endParaRPr lang="en-US" sz="1800" i="1" dirty="0">
              <a:solidFill>
                <a:srgbClr val="1BD1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sp>
        <p:nvSpPr>
          <p:cNvPr id="12" name="Google Shape;73;gb80e2ae2f7_1_19">
            <a:extLst>
              <a:ext uri="{FF2B5EF4-FFF2-40B4-BE49-F238E27FC236}">
                <a16:creationId xmlns:a16="http://schemas.microsoft.com/office/drawing/2014/main" id="{F961A8DC-DF2B-824F-8CD3-2252258CC7EF}"/>
              </a:ext>
            </a:extLst>
          </p:cNvPr>
          <p:cNvSpPr txBox="1"/>
          <p:nvPr/>
        </p:nvSpPr>
        <p:spPr>
          <a:xfrm>
            <a:off x="763699" y="1657031"/>
            <a:ext cx="6951300" cy="1458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</a:pPr>
            <a:r>
              <a:rPr lang="en-US" sz="1800" b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Steps:</a:t>
            </a:r>
          </a:p>
          <a:p>
            <a:pPr marL="476250" lvl="1" indent="-342900">
              <a:lnSpc>
                <a:spcPct val="115000"/>
              </a:lnSpc>
              <a:buClr>
                <a:srgbClr val="1FD0B3"/>
              </a:buClr>
              <a:buSzPts val="1500"/>
              <a:buFont typeface="+mj-lt"/>
              <a:buAutoNum type="arabicPeriod"/>
            </a:pPr>
            <a:r>
              <a:rPr lang="en-US" sz="1800" b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Fit all possible models to behavior</a:t>
            </a:r>
          </a:p>
          <a:p>
            <a:pPr marL="476250" lvl="1" indent="-342900">
              <a:lnSpc>
                <a:spcPct val="115000"/>
              </a:lnSpc>
              <a:buClr>
                <a:srgbClr val="1FD0B3"/>
              </a:buClr>
              <a:buSzPts val="1500"/>
              <a:buFont typeface="+mj-lt"/>
              <a:buAutoNum type="arabicPeriod"/>
            </a:pPr>
            <a:r>
              <a:rPr lang="en-US" sz="1800" b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Compare indices of “fit”</a:t>
            </a: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b="1" dirty="0">
              <a:solidFill>
                <a:srgbClr val="B0FEF1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sp>
        <p:nvSpPr>
          <p:cNvPr id="13" name="Google Shape;71;gb80e2ae2f7_1_19">
            <a:extLst>
              <a:ext uri="{FF2B5EF4-FFF2-40B4-BE49-F238E27FC236}">
                <a16:creationId xmlns:a16="http://schemas.microsoft.com/office/drawing/2014/main" id="{7D493EDC-80A2-4246-A947-95512DDDFD00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5801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Model comparison: determining which model best captures data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73;gb80e2ae2f7_1_19">
            <a:extLst>
              <a:ext uri="{FF2B5EF4-FFF2-40B4-BE49-F238E27FC236}">
                <a16:creationId xmlns:a16="http://schemas.microsoft.com/office/drawing/2014/main" id="{8FAABB6E-9C5E-3342-B1CF-D0C7DF4B3465}"/>
              </a:ext>
            </a:extLst>
          </p:cNvPr>
          <p:cNvSpPr txBox="1"/>
          <p:nvPr/>
        </p:nvSpPr>
        <p:spPr>
          <a:xfrm>
            <a:off x="1381931" y="2801086"/>
            <a:ext cx="6951300" cy="1777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>
              <a:lnSpc>
                <a:spcPct val="115000"/>
              </a:lnSpc>
              <a:buClr>
                <a:srgbClr val="1FD0B3"/>
              </a:buClr>
              <a:buSzPts val="1500"/>
              <a:buFont typeface="Volkhov"/>
              <a:buChar char="➔"/>
            </a:pPr>
            <a:r>
              <a:rPr lang="en-US" sz="1800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Take into account likelihood — </a:t>
            </a:r>
            <a:r>
              <a:rPr lang="en-US" sz="1800" i="1" dirty="0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rPr>
              <a:t>the probability the algorithm generated these choices </a:t>
            </a:r>
            <a:r>
              <a:rPr lang="en-US" sz="1800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— AND penalize more complex models</a:t>
            </a:r>
          </a:p>
          <a:p>
            <a:pPr marL="457200" lvl="0" indent="-323850">
              <a:lnSpc>
                <a:spcPct val="115000"/>
              </a:lnSpc>
              <a:buClr>
                <a:srgbClr val="1FD0B3"/>
              </a:buClr>
              <a:buSzPts val="1500"/>
              <a:buFont typeface="Volkhov"/>
              <a:buChar char="➔"/>
            </a:pPr>
            <a:r>
              <a:rPr lang="en-US" sz="1800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Two common metrics: </a:t>
            </a:r>
            <a:r>
              <a:rPr lang="en-US" sz="1800" dirty="0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rPr>
              <a:t>AIC and BIC</a:t>
            </a:r>
          </a:p>
          <a:p>
            <a:pPr marL="457200" lvl="1" indent="-323850">
              <a:lnSpc>
                <a:spcPct val="115000"/>
              </a:lnSpc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dirty="0">
              <a:solidFill>
                <a:srgbClr val="1BD1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sp>
        <p:nvSpPr>
          <p:cNvPr id="12" name="Google Shape;73;gb80e2ae2f7_1_19">
            <a:extLst>
              <a:ext uri="{FF2B5EF4-FFF2-40B4-BE49-F238E27FC236}">
                <a16:creationId xmlns:a16="http://schemas.microsoft.com/office/drawing/2014/main" id="{F961A8DC-DF2B-824F-8CD3-2252258CC7EF}"/>
              </a:ext>
            </a:extLst>
          </p:cNvPr>
          <p:cNvSpPr txBox="1"/>
          <p:nvPr/>
        </p:nvSpPr>
        <p:spPr>
          <a:xfrm>
            <a:off x="763699" y="1657031"/>
            <a:ext cx="6951300" cy="1458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</a:pPr>
            <a:r>
              <a:rPr lang="en-US" sz="1800" b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Steps:</a:t>
            </a:r>
          </a:p>
          <a:p>
            <a:pPr marL="476250" lvl="1" indent="-342900">
              <a:lnSpc>
                <a:spcPct val="115000"/>
              </a:lnSpc>
              <a:buClr>
                <a:srgbClr val="1FD0B3"/>
              </a:buClr>
              <a:buSzPts val="1500"/>
              <a:buFont typeface="+mj-lt"/>
              <a:buAutoNum type="arabicPeriod"/>
            </a:pPr>
            <a:r>
              <a:rPr lang="en-US" sz="1800" b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Fit all possible models to behavior</a:t>
            </a:r>
          </a:p>
          <a:p>
            <a:pPr marL="476250" lvl="1" indent="-342900">
              <a:lnSpc>
                <a:spcPct val="115000"/>
              </a:lnSpc>
              <a:buClr>
                <a:srgbClr val="1FD0B3"/>
              </a:buClr>
              <a:buSzPts val="1500"/>
              <a:buFont typeface="+mj-lt"/>
              <a:buAutoNum type="arabicPeriod"/>
            </a:pPr>
            <a:r>
              <a:rPr lang="en-US" sz="1800" b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Compare indices of “fit”</a:t>
            </a: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b="1" dirty="0">
              <a:solidFill>
                <a:srgbClr val="B0FEF1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sp>
        <p:nvSpPr>
          <p:cNvPr id="13" name="Google Shape;71;gb80e2ae2f7_1_19">
            <a:extLst>
              <a:ext uri="{FF2B5EF4-FFF2-40B4-BE49-F238E27FC236}">
                <a16:creationId xmlns:a16="http://schemas.microsoft.com/office/drawing/2014/main" id="{18BCF551-5FA8-3540-BD1C-8069AFBC3D04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6715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Model comparison: determining which model best captures data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sp>
        <p:nvSpPr>
          <p:cNvPr id="71" name="Google Shape;71;gb80e2ae2f7_1_19"/>
          <p:cNvSpPr txBox="1"/>
          <p:nvPr/>
        </p:nvSpPr>
        <p:spPr>
          <a:xfrm>
            <a:off x="838200" y="477525"/>
            <a:ext cx="59733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Workshop No.  | Session Length | Title title title </a:t>
            </a:r>
            <a:endParaRPr dirty="0">
              <a:solidFill>
                <a:srgbClr val="B0FEF1"/>
              </a:solidFill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73;gb80e2ae2f7_1_19">
            <a:extLst>
              <a:ext uri="{FF2B5EF4-FFF2-40B4-BE49-F238E27FC236}">
                <a16:creationId xmlns:a16="http://schemas.microsoft.com/office/drawing/2014/main" id="{8FAABB6E-9C5E-3342-B1CF-D0C7DF4B3465}"/>
              </a:ext>
            </a:extLst>
          </p:cNvPr>
          <p:cNvSpPr txBox="1"/>
          <p:nvPr/>
        </p:nvSpPr>
        <p:spPr>
          <a:xfrm>
            <a:off x="1381931" y="2801086"/>
            <a:ext cx="6951300" cy="2733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>
              <a:lnSpc>
                <a:spcPct val="115000"/>
              </a:lnSpc>
              <a:buClr>
                <a:srgbClr val="1FD0B3"/>
              </a:buClr>
              <a:buSzPts val="1500"/>
              <a:buFont typeface="Volkhov"/>
              <a:buChar char="➔"/>
            </a:pPr>
            <a:r>
              <a:rPr lang="en-US" sz="1800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Take into account likelihood — </a:t>
            </a:r>
            <a:r>
              <a:rPr lang="en-US" sz="1800" i="1" dirty="0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rPr>
              <a:t>the probability the algorithm generated these choices </a:t>
            </a:r>
            <a:r>
              <a:rPr lang="en-US" sz="1800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— AND penalize more complex models</a:t>
            </a:r>
          </a:p>
          <a:p>
            <a:pPr marL="457200" lvl="0" indent="-323850">
              <a:lnSpc>
                <a:spcPct val="115000"/>
              </a:lnSpc>
              <a:buClr>
                <a:srgbClr val="1FD0B3"/>
              </a:buClr>
              <a:buSzPts val="1500"/>
              <a:buFont typeface="Volkhov"/>
              <a:buChar char="➔"/>
            </a:pPr>
            <a:r>
              <a:rPr lang="en-US" sz="1800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Two common metrics: </a:t>
            </a:r>
            <a:r>
              <a:rPr lang="en-US" sz="1800" dirty="0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rPr>
              <a:t>AIC and BIC</a:t>
            </a:r>
          </a:p>
          <a:p>
            <a:pPr marL="133350" lvl="0">
              <a:lnSpc>
                <a:spcPct val="115000"/>
              </a:lnSpc>
              <a:buClr>
                <a:srgbClr val="1FD0B3"/>
              </a:buClr>
              <a:buSzPts val="1500"/>
            </a:pPr>
            <a:r>
              <a:rPr lang="en-US" sz="1800" dirty="0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rPr>
              <a:t>	AIC: 2</a:t>
            </a:r>
            <a:r>
              <a:rPr lang="en-US" sz="1800" i="1" dirty="0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rPr>
              <a:t>k – </a:t>
            </a:r>
            <a:r>
              <a:rPr lang="en-US" sz="1800" dirty="0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rPr>
              <a:t>2ln(L)</a:t>
            </a:r>
          </a:p>
          <a:p>
            <a:pPr marL="133350" lvl="0">
              <a:lnSpc>
                <a:spcPct val="115000"/>
              </a:lnSpc>
              <a:buClr>
                <a:srgbClr val="1FD0B3"/>
              </a:buClr>
              <a:buSzPts val="1500"/>
            </a:pPr>
            <a:r>
              <a:rPr lang="en-US" sz="1800" dirty="0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rPr>
              <a:t>	BIC: </a:t>
            </a:r>
            <a:r>
              <a:rPr lang="en-US" sz="1800" i="1" dirty="0" err="1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rPr>
              <a:t>k</a:t>
            </a:r>
            <a:r>
              <a:rPr lang="en-US" sz="1800" dirty="0" err="1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rPr>
              <a:t>ln</a:t>
            </a:r>
            <a:r>
              <a:rPr lang="en-US" sz="1800" dirty="0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rPr>
              <a:t>(</a:t>
            </a:r>
            <a:r>
              <a:rPr lang="en-US" sz="1800" i="1" dirty="0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rPr>
              <a:t>n</a:t>
            </a:r>
            <a:r>
              <a:rPr lang="en-US" sz="1800" dirty="0">
                <a:solidFill>
                  <a:srgbClr val="1BD1B3"/>
                </a:solidFill>
                <a:latin typeface="Volkhov"/>
                <a:ea typeface="Volkhov"/>
                <a:cs typeface="Volkhov"/>
                <a:sym typeface="Volkhov"/>
              </a:rPr>
              <a:t>) – 2ln(L)</a:t>
            </a:r>
          </a:p>
          <a:p>
            <a:pPr marL="457200" lvl="1" indent="-323850">
              <a:lnSpc>
                <a:spcPct val="115000"/>
              </a:lnSpc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dirty="0">
              <a:solidFill>
                <a:srgbClr val="1BD1B3"/>
              </a:solidFill>
              <a:latin typeface="Volkhov"/>
              <a:ea typeface="Volkhov"/>
              <a:cs typeface="Volkhov"/>
              <a:sym typeface="Volkhov"/>
            </a:endParaRPr>
          </a:p>
          <a:p>
            <a:pPr marL="457200" lvl="1" indent="-323850">
              <a:lnSpc>
                <a:spcPct val="115000"/>
              </a:lnSpc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dirty="0">
              <a:solidFill>
                <a:srgbClr val="1BD1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sp>
        <p:nvSpPr>
          <p:cNvPr id="12" name="Google Shape;73;gb80e2ae2f7_1_19">
            <a:extLst>
              <a:ext uri="{FF2B5EF4-FFF2-40B4-BE49-F238E27FC236}">
                <a16:creationId xmlns:a16="http://schemas.microsoft.com/office/drawing/2014/main" id="{F961A8DC-DF2B-824F-8CD3-2252258CC7EF}"/>
              </a:ext>
            </a:extLst>
          </p:cNvPr>
          <p:cNvSpPr txBox="1"/>
          <p:nvPr/>
        </p:nvSpPr>
        <p:spPr>
          <a:xfrm>
            <a:off x="763699" y="1657031"/>
            <a:ext cx="6951300" cy="1458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</a:pPr>
            <a:r>
              <a:rPr lang="en-US" sz="1800" b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Steps:</a:t>
            </a:r>
          </a:p>
          <a:p>
            <a:pPr marL="476250" lvl="1" indent="-342900">
              <a:lnSpc>
                <a:spcPct val="115000"/>
              </a:lnSpc>
              <a:buClr>
                <a:srgbClr val="1FD0B3"/>
              </a:buClr>
              <a:buSzPts val="1500"/>
              <a:buFont typeface="+mj-lt"/>
              <a:buAutoNum type="arabicPeriod"/>
            </a:pPr>
            <a:r>
              <a:rPr lang="en-US" sz="1800" b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Fit all possible models to behavior</a:t>
            </a:r>
          </a:p>
          <a:p>
            <a:pPr marL="476250" lvl="1" indent="-342900">
              <a:lnSpc>
                <a:spcPct val="115000"/>
              </a:lnSpc>
              <a:buClr>
                <a:srgbClr val="1FD0B3"/>
              </a:buClr>
              <a:buSzPts val="1500"/>
              <a:buFont typeface="+mj-lt"/>
              <a:buAutoNum type="arabicPeriod"/>
            </a:pPr>
            <a:r>
              <a:rPr lang="en-US" sz="1800" b="1" dirty="0">
                <a:solidFill>
                  <a:srgbClr val="B0FEF1"/>
                </a:solidFill>
                <a:latin typeface="Volkhov"/>
                <a:ea typeface="Volkhov"/>
                <a:cs typeface="Volkhov"/>
                <a:sym typeface="Volkhov"/>
              </a:rPr>
              <a:t>Compare indices of “fit”</a:t>
            </a: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D0B3"/>
              </a:buClr>
              <a:buSzPts val="1500"/>
              <a:buFont typeface="Volkhov"/>
              <a:buChar char="➔"/>
            </a:pPr>
            <a:endParaRPr lang="en-US" sz="1800" b="1" dirty="0">
              <a:solidFill>
                <a:srgbClr val="B0FEF1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</p:spTree>
    <p:extLst>
      <p:ext uri="{BB962C8B-B14F-4D97-AF65-F5344CB8AC3E}">
        <p14:creationId xmlns:p14="http://schemas.microsoft.com/office/powerpoint/2010/main" val="1624946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Finding the best-fitting model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3F6F8F44-3F65-094C-8A4B-26D88C50CF4D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45F3CB-5C6D-4A46-9EC7-A906AE9E548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087" r="64493"/>
          <a:stretch/>
        </p:blipFill>
        <p:spPr>
          <a:xfrm>
            <a:off x="556591" y="1401314"/>
            <a:ext cx="2690192" cy="3020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140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Finding the best-fitting model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53539C95-38C9-654D-9197-D6BF02AF5862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F7BD2C7-8C6B-024C-B98F-69A3F42E6C6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087" r="36232"/>
          <a:stretch/>
        </p:blipFill>
        <p:spPr>
          <a:xfrm>
            <a:off x="556591" y="1401314"/>
            <a:ext cx="5274366" cy="3020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003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83A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80e2ae2f7_1_19"/>
          <p:cNvSpPr txBox="1">
            <a:spLocks noGrp="1"/>
          </p:cNvSpPr>
          <p:nvPr>
            <p:ph type="ctrTitle"/>
          </p:nvPr>
        </p:nvSpPr>
        <p:spPr>
          <a:xfrm>
            <a:off x="892889" y="701531"/>
            <a:ext cx="669292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b="1" dirty="0">
                <a:solidFill>
                  <a:srgbClr val="1FD0B3"/>
                </a:solidFill>
                <a:latin typeface="Volkhov"/>
                <a:ea typeface="Volkhov"/>
                <a:cs typeface="Volkhov"/>
                <a:sym typeface="Volkhov"/>
              </a:rPr>
              <a:t>Finding the best-fitting model</a:t>
            </a:r>
            <a:endParaRPr sz="2500" b="1" dirty="0">
              <a:solidFill>
                <a:srgbClr val="1FD0B3"/>
              </a:solidFill>
              <a:latin typeface="Volkhov"/>
              <a:ea typeface="Volkhov"/>
              <a:cs typeface="Volkhov"/>
              <a:sym typeface="Volkhov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E7C9AE3C-CAB2-7742-8AE5-DAC524D0E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30" y="233197"/>
            <a:ext cx="1494845" cy="51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F316743-DB5E-3240-8FB7-789FEE05DECE}"/>
              </a:ext>
            </a:extLst>
          </p:cNvPr>
          <p:cNvGrpSpPr/>
          <p:nvPr/>
        </p:nvGrpSpPr>
        <p:grpSpPr>
          <a:xfrm>
            <a:off x="7585809" y="128476"/>
            <a:ext cx="1494845" cy="816097"/>
            <a:chOff x="7663063" y="164557"/>
            <a:chExt cx="1494845" cy="838997"/>
          </a:xfrm>
        </p:grpSpPr>
        <p:pic>
          <p:nvPicPr>
            <p:cNvPr id="8" name="Picture 2" descr="Picture">
              <a:extLst>
                <a:ext uri="{FF2B5EF4-FFF2-40B4-BE49-F238E27FC236}">
                  <a16:creationId xmlns:a16="http://schemas.microsoft.com/office/drawing/2014/main" id="{6BF4D20E-F67C-9543-9442-6D5160C278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6136" y="164557"/>
              <a:ext cx="961537" cy="585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DCD23F-E6FA-2B4A-B5E9-9E96FEA57A8F}"/>
                </a:ext>
              </a:extLst>
            </p:cNvPr>
            <p:cNvSpPr/>
            <p:nvPr/>
          </p:nvSpPr>
          <p:spPr>
            <a:xfrm>
              <a:off x="7663063" y="750424"/>
              <a:ext cx="1494845" cy="253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000" dirty="0">
                  <a:solidFill>
                    <a:schemeClr val="bg2">
                      <a:lumMod val="40000"/>
                      <a:lumOff val="60000"/>
                    </a:schemeClr>
                  </a:solidFill>
                  <a:latin typeface="Helvetica" pitchFamily="2" charset="0"/>
                  <a:ea typeface="Roboto Mono"/>
                  <a:cs typeface="Thonburi" pitchFamily="2" charset="-34"/>
                  <a:sym typeface="Roboto Mono"/>
                </a:rPr>
                <a:t>HARTLEY LAB</a:t>
              </a:r>
              <a:endParaRPr lang="en-US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itchFamily="2" charset="0"/>
                <a:cs typeface="Thonburi" pitchFamily="2" charset="-34"/>
              </a:endParaRPr>
            </a:p>
          </p:txBody>
        </p:sp>
      </p:grpSp>
      <p:pic>
        <p:nvPicPr>
          <p:cNvPr id="10" name="Picture 10" descr="Home - Flux Society">
            <a:extLst>
              <a:ext uri="{FF2B5EF4-FFF2-40B4-BE49-F238E27FC236}">
                <a16:creationId xmlns:a16="http://schemas.microsoft.com/office/drawing/2014/main" id="{3B93B20D-CDBD-1241-AFCB-7FC469D1D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70" b="96132" l="9955" r="94570">
                        <a14:foregroundMark x1="39367" y1="9865" x2="39367" y2="9865"/>
                        <a14:foregroundMark x1="39367" y1="9865" x2="30543" y2="9865"/>
                        <a14:foregroundMark x1="23756" y1="16441" x2="30543" y2="11219"/>
                        <a14:foregroundMark x1="33484" y1="9865" x2="44796" y2="9671"/>
                        <a14:foregroundMark x1="44796" y1="9671" x2="45928" y2="9671"/>
                        <a14:foregroundMark x1="44796" y1="8897" x2="44118" y2="6770"/>
                        <a14:foregroundMark x1="64027" y1="24758" x2="67195" y2="25725"/>
                        <a14:foregroundMark x1="45701" y1="45455" x2="45701" y2="45455"/>
                        <a14:foregroundMark x1="39140" y1="42940" x2="39140" y2="42940"/>
                        <a14:foregroundMark x1="35294" y1="37524" x2="35294" y2="37524"/>
                        <a14:foregroundMark x1="33484" y1="36364" x2="33484" y2="36364"/>
                        <a14:foregroundMark x1="71493" y1="40812" x2="71493" y2="40812"/>
                        <a14:foregroundMark x1="71719" y1="40039" x2="71946" y2="34816"/>
                        <a14:foregroundMark x1="89140" y1="42747" x2="89140" y2="42747"/>
                        <a14:foregroundMark x1="76697" y1="58607" x2="76697" y2="58607"/>
                        <a14:foregroundMark x1="76923" y1="58221" x2="77828" y2="58221"/>
                        <a14:foregroundMark x1="73529" y1="58607" x2="73529" y2="58607"/>
                        <a14:foregroundMark x1="73077" y1="58607" x2="71267" y2="59574"/>
                        <a14:foregroundMark x1="33032" y1="35977" x2="33032" y2="35977"/>
                        <a14:foregroundMark x1="35068" y1="73501" x2="35068" y2="73501"/>
                        <a14:foregroundMark x1="35068" y1="73501" x2="33258" y2="76983"/>
                        <a14:foregroundMark x1="33258" y1="77563" x2="33710" y2="82398"/>
                        <a14:foregroundMark x1="33937" y1="82205" x2="33258" y2="86460"/>
                        <a14:foregroundMark x1="33258" y1="86847" x2="33032" y2="90716"/>
                        <a14:foregroundMark x1="33032" y1="90909" x2="32805" y2="94584"/>
                        <a14:foregroundMark x1="12443" y1="96132" x2="15385" y2="74855"/>
                        <a14:foregroundMark x1="48416" y1="81625" x2="49095" y2="90909"/>
                        <a14:foregroundMark x1="49095" y1="90909" x2="49095" y2="90909"/>
                        <a14:foregroundMark x1="81222" y1="81238" x2="87330" y2="88781"/>
                        <a14:foregroundMark x1="94570" y1="94971" x2="94570" y2="9497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423" y="4445148"/>
            <a:ext cx="487209" cy="56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71;gb80e2ae2f7_1_19">
            <a:extLst>
              <a:ext uri="{FF2B5EF4-FFF2-40B4-BE49-F238E27FC236}">
                <a16:creationId xmlns:a16="http://schemas.microsoft.com/office/drawing/2014/main" id="{99259599-0E51-6642-BFD4-29DE252876EC}"/>
              </a:ext>
            </a:extLst>
          </p:cNvPr>
          <p:cNvSpPr txBox="1"/>
          <p:nvPr/>
        </p:nvSpPr>
        <p:spPr>
          <a:xfrm>
            <a:off x="838200" y="477525"/>
            <a:ext cx="5973300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B0FEF1"/>
                </a:solidFill>
                <a:latin typeface="Roboto Mono"/>
                <a:ea typeface="Roboto Mono"/>
                <a:cs typeface="Roboto Mono"/>
                <a:sym typeface="Roboto Mono"/>
              </a:rPr>
              <a:t>Modeling Flux | Part 4 | Model Comparison &amp; Recoverability</a:t>
            </a:r>
            <a:endParaRPr dirty="0">
              <a:solidFill>
                <a:srgbClr val="B0FEF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00B1E4F-333E-DA47-B65B-09F273DD26F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087" r="7311"/>
          <a:stretch/>
        </p:blipFill>
        <p:spPr>
          <a:xfrm>
            <a:off x="556591" y="1401314"/>
            <a:ext cx="7918832" cy="3020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47272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</TotalTime>
  <Words>1559</Words>
  <Application>Microsoft Macintosh PowerPoint</Application>
  <PresentationFormat>On-screen Show (16:9)</PresentationFormat>
  <Paragraphs>234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Roboto Mono</vt:lpstr>
      <vt:lpstr>Volkhov</vt:lpstr>
      <vt:lpstr>Helvetica</vt:lpstr>
      <vt:lpstr>Thonburi</vt:lpstr>
      <vt:lpstr>Cambria Math</vt:lpstr>
      <vt:lpstr>Simple Light</vt:lpstr>
      <vt:lpstr>What if there are multiple plausible models of behavior?</vt:lpstr>
      <vt:lpstr>What if there are multiple plausible models of behavior?</vt:lpstr>
      <vt:lpstr>Model comparison: determining which model best captures data</vt:lpstr>
      <vt:lpstr>Model comparison: determining which model best captures data</vt:lpstr>
      <vt:lpstr>Model comparison: determining which model best captures data</vt:lpstr>
      <vt:lpstr>Model comparison: determining which model best captures data</vt:lpstr>
      <vt:lpstr>Finding the best-fitting model</vt:lpstr>
      <vt:lpstr>Finding the best-fitting model</vt:lpstr>
      <vt:lpstr>Finding the best-fitting model</vt:lpstr>
      <vt:lpstr>Are our models ‘recoverable’?</vt:lpstr>
      <vt:lpstr>Are our models ‘recoverable’?</vt:lpstr>
      <vt:lpstr>How do we know whether our model-fitting results reflect reality?</vt:lpstr>
      <vt:lpstr>Model recoverability analyses</vt:lpstr>
      <vt:lpstr>Model recoverability analyses: Confusion matrices</vt:lpstr>
      <vt:lpstr>Task optimization</vt:lpstr>
      <vt:lpstr>Task optimization</vt:lpstr>
      <vt:lpstr>Task optimization</vt:lpstr>
      <vt:lpstr>Comparing task versions</vt:lpstr>
      <vt:lpstr>Comparing task versions</vt:lpstr>
      <vt:lpstr>Parameter recovery</vt:lpstr>
      <vt:lpstr>Parameter recovery</vt:lpstr>
      <vt:lpstr>Parameter recovery</vt:lpstr>
      <vt:lpstr>Parameter recovery</vt:lpstr>
      <vt:lpstr>Parameter recovery</vt:lpstr>
      <vt:lpstr>Parameter recovery</vt:lpstr>
      <vt:lpstr>Parameter recovery</vt:lpstr>
      <vt:lpstr>PowerPoint Presentation</vt:lpstr>
      <vt:lpstr>Predictive performance and model checks</vt:lpstr>
      <vt:lpstr>Predictive performance and model checks</vt:lpstr>
      <vt:lpstr>Predictive performance and model checks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Develop a Computational Model? </dc:title>
  <cp:lastModifiedBy>Kate Nussenbaum</cp:lastModifiedBy>
  <cp:revision>28</cp:revision>
  <dcterms:modified xsi:type="dcterms:W3CDTF">2021-08-19T18:14:40Z</dcterms:modified>
</cp:coreProperties>
</file>